
<file path=[Content_Types].xml><?xml version="1.0" encoding="utf-8"?>
<Types xmlns="http://schemas.openxmlformats.org/package/2006/content-types">
  <Default Extension="jpeg" ContentType="image/jpeg"/>
  <Default Extension="JPG" ContentType="image/.jp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6" r:id="rId3"/>
    <p:sldId id="257" r:id="rId4"/>
    <p:sldId id="276" r:id="rId5"/>
    <p:sldId id="258" r:id="rId6"/>
    <p:sldId id="259" r:id="rId7"/>
    <p:sldId id="260" r:id="rId8"/>
    <p:sldId id="261" r:id="rId9"/>
    <p:sldId id="302" r:id="rId10"/>
    <p:sldId id="262" r:id="rId11"/>
    <p:sldId id="263" r:id="rId12"/>
    <p:sldId id="264" r:id="rId13"/>
    <p:sldId id="265" r:id="rId14"/>
    <p:sldId id="267" r:id="rId15"/>
    <p:sldId id="268" r:id="rId16"/>
    <p:sldId id="269" r:id="rId17"/>
    <p:sldId id="270" r:id="rId18"/>
    <p:sldId id="271" r:id="rId19"/>
    <p:sldId id="272" r:id="rId20"/>
    <p:sldId id="294" r:id="rId21"/>
    <p:sldId id="295" r:id="rId22"/>
    <p:sldId id="273" r:id="rId23"/>
    <p:sldId id="300" r:id="rId24"/>
    <p:sldId id="297" r:id="rId25"/>
    <p:sldId id="298" r:id="rId26"/>
    <p:sldId id="299" r:id="rId27"/>
    <p:sldId id="296" r:id="rId28"/>
    <p:sldId id="301" r:id="rId29"/>
    <p:sldId id="274" r:id="rId30"/>
    <p:sldId id="275" r:id="rId31"/>
    <p:sldId id="303" r:id="rId32"/>
  </p:sldIdLst>
  <p:sldSz cx="9144000" cy="6858000" type="screen4x3"/>
  <p:notesSz cx="6858000" cy="9144000"/>
  <p:defaultTextStyle>
    <a:defPPr>
      <a:defRPr lang="zh-CN"/>
    </a:defPPr>
    <a:lvl1pPr marL="0" lvl="0"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60" userDrawn="1">
          <p15:clr>
            <a:srgbClr val="A4A3A4"/>
          </p15:clr>
        </p15:guide>
        <p15:guide id="2" pos="288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howGuides="1">
      <p:cViewPr varScale="1">
        <p:scale>
          <a:sx n="62" d="100"/>
          <a:sy n="62" d="100"/>
        </p:scale>
        <p:origin x="1400" y="40"/>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5" Type="http://schemas.openxmlformats.org/officeDocument/2006/relationships/tableStyles" Target="tableStyles.xml"/><Relationship Id="rId34" Type="http://schemas.openxmlformats.org/officeDocument/2006/relationships/viewProps" Target="viewProps.xml"/><Relationship Id="rId33" Type="http://schemas.openxmlformats.org/officeDocument/2006/relationships/presProps" Target="presProps.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showMasterPhAnim="0" showMasterSp="0">
  <p:cSld name="标题幻灯片">
    <p:bg>
      <p:bgPr>
        <a:solidFill>
          <a:schemeClr val="bg1">
            <a:alpha val="100000"/>
          </a:schemeClr>
        </a:solidFill>
        <a:effectLst/>
      </p:bgPr>
    </p:bg>
    <p:spTree>
      <p:nvGrpSpPr>
        <p:cNvPr id="1" name=""/>
        <p:cNvGrpSpPr/>
        <p:nvPr/>
      </p:nvGrpSpPr>
      <p:grpSpPr>
        <a:xfrm>
          <a:off x="0" y="0"/>
          <a:ext cx="0" cy="0"/>
          <a:chOff x="0" y="0"/>
          <a:chExt cx="0" cy="0"/>
        </a:xfrm>
      </p:grpSpPr>
      <p:grpSp>
        <p:nvGrpSpPr>
          <p:cNvPr id="2050" name="组合 2049"/>
          <p:cNvGrpSpPr/>
          <p:nvPr/>
        </p:nvGrpSpPr>
        <p:grpSpPr>
          <a:xfrm>
            <a:off x="0" y="927100"/>
            <a:ext cx="8991600" cy="4495800"/>
            <a:chOff x="0" y="0"/>
            <a:chExt cx="5664" cy="2832"/>
          </a:xfrm>
        </p:grpSpPr>
        <p:sp>
          <p:nvSpPr>
            <p:cNvPr id="2051" name="圆角矩形 2050"/>
            <p:cNvSpPr/>
            <p:nvPr userDrawn="1"/>
          </p:nvSpPr>
          <p:spPr>
            <a:xfrm>
              <a:off x="432" y="720"/>
              <a:ext cx="4656" cy="2112"/>
            </a:xfrm>
            <a:prstGeom prst="roundRect">
              <a:avLst>
                <a:gd name="adj" fmla="val 16667"/>
              </a:avLst>
            </a:prstGeom>
            <a:noFill/>
            <a:ln w="50800" cap="flat" cmpd="sng">
              <a:solidFill>
                <a:schemeClr val="bg2"/>
              </a:solidFill>
              <a:prstDash val="solid"/>
              <a:headEnd type="none" w="med" len="med"/>
              <a:tailEnd type="none" w="med" len="med"/>
            </a:ln>
          </p:spPr>
          <p:txBody>
            <a:bodyPr wrap="none" anchor="ctr" anchorCtr="0"/>
            <a:lstStyle/>
            <a:p>
              <a:pPr lvl="0" algn="ctr"/>
              <a:endParaRPr sz="2400">
                <a:latin typeface="Times New Roman" panose="02020603050405020304" pitchFamily="2" charset="0"/>
              </a:endParaRPr>
            </a:p>
          </p:txBody>
        </p:sp>
        <p:sp>
          <p:nvSpPr>
            <p:cNvPr id="2052" name="矩形 2051"/>
            <p:cNvSpPr/>
            <p:nvPr userDrawn="1"/>
          </p:nvSpPr>
          <p:spPr>
            <a:xfrm>
              <a:off x="144" y="0"/>
              <a:ext cx="4512" cy="624"/>
            </a:xfrm>
            <a:prstGeom prst="rect">
              <a:avLst/>
            </a:prstGeom>
            <a:solidFill>
              <a:schemeClr val="bg1"/>
            </a:solidFill>
            <a:ln w="57150" cap="flat" cmpd="sng">
              <a:solidFill>
                <a:schemeClr val="bg2"/>
              </a:solidFill>
              <a:prstDash val="solid"/>
              <a:miter/>
              <a:headEnd type="none" w="med" len="med"/>
              <a:tailEnd type="none" w="med" len="med"/>
            </a:ln>
          </p:spPr>
          <p:txBody>
            <a:bodyPr wrap="none" anchor="ctr" anchorCtr="0"/>
            <a:lstStyle/>
            <a:p>
              <a:pPr lvl="0" algn="ctr"/>
              <a:endParaRPr sz="2400">
                <a:latin typeface="Times New Roman" panose="02020603050405020304" pitchFamily="2" charset="0"/>
              </a:endParaRPr>
            </a:p>
          </p:txBody>
        </p:sp>
        <p:sp>
          <p:nvSpPr>
            <p:cNvPr id="2053" name="任意多边形 2052"/>
            <p:cNvSpPr/>
            <p:nvPr userDrawn="1"/>
          </p:nvSpPr>
          <p:spPr>
            <a:xfrm>
              <a:off x="0" y="288"/>
              <a:ext cx="5664" cy="1152"/>
            </a:xfrm>
            <a:custGeom>
              <a:avLst/>
              <a:gdLst>
                <a:gd name="A1" fmla="val 0"/>
                <a:gd name="A3" fmla="val 0"/>
                <a:gd name="G0" fmla="+- 1000 0 0"/>
                <a:gd name="G1" fmla="+- 1000 0 0"/>
                <a:gd name="G2" fmla="+- G0 0 G1"/>
                <a:gd name="G3" fmla="*/ G1 1 2"/>
                <a:gd name="G4" fmla="+- G0 0 G3"/>
                <a:gd name="txL" fmla="*/ 0 w 1000"/>
                <a:gd name="txT" fmla="*/ 0 h 1000"/>
              </a:gdLst>
              <a:ahLst/>
              <a:cxnLst/>
              <a:rect l="txL" t="txT" r="G4" b="G1"/>
              <a:pathLst>
                <a:path w="1000" h="1000">
                  <a:moveTo>
                    <a:pt x="0" y="0"/>
                  </a:moveTo>
                  <a:lnTo>
                    <a:pt x="500" y="0"/>
                  </a:lnTo>
                  <a:arcTo wR="500" hR="500" stAng="-5400000" swAng="10800000"/>
                  <a:lnTo>
                    <a:pt x="0" y="1000"/>
                  </a:lnTo>
                  <a:close/>
                </a:path>
              </a:pathLst>
            </a:custGeom>
            <a:solidFill>
              <a:schemeClr val="folHlink"/>
            </a:solidFill>
            <a:ln w="9525">
              <a:noFill/>
            </a:ln>
          </p:spPr>
          <p:txBody>
            <a:bodyPr/>
            <a:lstStyle/>
            <a:p>
              <a:pPr lvl="0"/>
              <a:endParaRPr sz="2400">
                <a:latin typeface="Times New Roman" panose="02020603050405020304" pitchFamily="2" charset="0"/>
              </a:endParaRPr>
            </a:p>
          </p:txBody>
        </p:sp>
        <p:sp>
          <p:nvSpPr>
            <p:cNvPr id="2054" name="直接连接符 2053"/>
            <p:cNvSpPr/>
            <p:nvPr userDrawn="1"/>
          </p:nvSpPr>
          <p:spPr>
            <a:xfrm>
              <a:off x="0" y="1344"/>
              <a:ext cx="5232" cy="0"/>
            </a:xfrm>
            <a:prstGeom prst="line">
              <a:avLst/>
            </a:prstGeom>
            <a:ln w="50800" cap="flat" cmpd="sng">
              <a:solidFill>
                <a:schemeClr val="bg1"/>
              </a:solidFill>
              <a:prstDash val="solid"/>
              <a:headEnd type="none" w="med" len="med"/>
              <a:tailEnd type="none" w="med" len="med"/>
            </a:ln>
          </p:spPr>
        </p:sp>
      </p:grpSp>
      <p:sp>
        <p:nvSpPr>
          <p:cNvPr id="2055" name="标题 2054"/>
          <p:cNvSpPr>
            <a:spLocks noGrp="1"/>
          </p:cNvSpPr>
          <p:nvPr>
            <p:ph type="ctrTitle"/>
          </p:nvPr>
        </p:nvSpPr>
        <p:spPr>
          <a:xfrm>
            <a:off x="228600" y="1427163"/>
            <a:ext cx="8077200" cy="1609725"/>
          </a:xfrm>
          <a:prstGeom prst="rect">
            <a:avLst/>
          </a:prstGeom>
          <a:noFill/>
          <a:ln w="9525">
            <a:noFill/>
          </a:ln>
        </p:spPr>
        <p:txBody>
          <a:bodyPr anchor="ctr" anchorCtr="0"/>
          <a:lstStyle>
            <a:lvl1pPr lvl="0">
              <a:buClrTx/>
              <a:buSzTx/>
              <a:buFontTx/>
              <a:defRPr sz="4600"/>
            </a:lvl1pPr>
          </a:lstStyle>
          <a:p>
            <a:pPr lvl="0"/>
            <a:r>
              <a:rPr lang="zh-CN" altLang="en-US"/>
              <a:t>单击此处编辑母版标题样式</a:t>
            </a:r>
            <a:endParaRPr lang="zh-CN" altLang="en-US"/>
          </a:p>
        </p:txBody>
      </p:sp>
      <p:sp>
        <p:nvSpPr>
          <p:cNvPr id="2056" name="副标题 2055"/>
          <p:cNvSpPr>
            <a:spLocks noGrp="1"/>
          </p:cNvSpPr>
          <p:nvPr>
            <p:ph type="subTitle" idx="1"/>
          </p:nvPr>
        </p:nvSpPr>
        <p:spPr>
          <a:xfrm>
            <a:off x="1066800" y="3441700"/>
            <a:ext cx="6629400" cy="1676400"/>
          </a:xfrm>
          <a:prstGeom prst="rect">
            <a:avLst/>
          </a:prstGeom>
          <a:noFill/>
          <a:ln w="9525">
            <a:noFill/>
          </a:ln>
        </p:spPr>
        <p:txBody>
          <a:bodyPr anchor="t" anchorCtr="0"/>
          <a:lstStyle>
            <a:lvl1pPr marL="0" lvl="0" indent="0">
              <a:buClr>
                <a:schemeClr val="hlink"/>
              </a:buClr>
              <a:buSzPct val="80000"/>
              <a:buFont typeface="Wingdings" panose="05000000000000000000" pitchFamily="2" charset="2"/>
              <a:buNone/>
              <a:defRPr/>
            </a:lvl1pPr>
            <a:lvl2pPr marL="457200" lvl="1" indent="0" algn="ctr">
              <a:buClr>
                <a:schemeClr val="accent1"/>
              </a:buClr>
              <a:buSzPct val="70000"/>
              <a:buFont typeface="Wingdings" panose="05000000000000000000" pitchFamily="2" charset="2"/>
              <a:buNone/>
              <a:defRPr/>
            </a:lvl2pPr>
            <a:lvl3pPr marL="914400" lvl="2" indent="0" algn="ctr">
              <a:buClr>
                <a:schemeClr val="bg2"/>
              </a:buClr>
              <a:buSzPct val="65000"/>
              <a:buFont typeface="Wingdings" panose="05000000000000000000" pitchFamily="2" charset="2"/>
              <a:buNone/>
              <a:defRPr/>
            </a:lvl3pPr>
            <a:lvl4pPr marL="1371600" lvl="3" indent="0" algn="ctr">
              <a:buClr>
                <a:schemeClr val="hlink"/>
              </a:buClr>
              <a:buSzPct val="60000"/>
              <a:buFont typeface="Wingdings" panose="05000000000000000000" pitchFamily="2" charset="2"/>
              <a:buNone/>
              <a:defRPr/>
            </a:lvl4pPr>
            <a:lvl5pPr marL="1828800" lvl="4" indent="0" algn="ctr">
              <a:buClr>
                <a:schemeClr val="bg2"/>
              </a:buClr>
              <a:buSzPct val="40000"/>
              <a:buFont typeface="Wingdings" panose="05000000000000000000" pitchFamily="2" charset="2"/>
              <a:buNone/>
              <a:defRPr/>
            </a:lvl5pPr>
          </a:lstStyle>
          <a:p>
            <a:pPr lvl="0"/>
            <a:r>
              <a:rPr lang="zh-CN" altLang="en-US"/>
              <a:t>单击此处编辑母版副标题样式</a:t>
            </a:r>
            <a:endParaRPr lang="zh-CN" altLang="en-US"/>
          </a:p>
        </p:txBody>
      </p:sp>
      <p:sp>
        <p:nvSpPr>
          <p:cNvPr id="2057" name="日期占位符 2056"/>
          <p:cNvSpPr>
            <a:spLocks noGrp="1"/>
          </p:cNvSpPr>
          <p:nvPr>
            <p:ph type="dt" sz="half" idx="2"/>
          </p:nvPr>
        </p:nvSpPr>
        <p:spPr>
          <a:xfrm>
            <a:off x="457200" y="6248400"/>
            <a:ext cx="2133600" cy="471488"/>
          </a:xfrm>
          <a:prstGeom prst="rect">
            <a:avLst/>
          </a:prstGeom>
          <a:noFill/>
          <a:ln w="9525">
            <a:noFill/>
          </a:ln>
        </p:spPr>
        <p:txBody>
          <a:bodyPr anchor="b" anchorCtr="0"/>
          <a:lstStyle>
            <a:lvl1pPr>
              <a:defRPr sz="1200"/>
            </a:lvl1pPr>
          </a:lstStyle>
          <a:p>
            <a:fld id="{BB962C8B-B14F-4D97-AF65-F5344CB8AC3E}" type="datetime1">
              <a:rPr lang="zh-CN" altLang="en-US">
                <a:latin typeface="Arial" panose="020B0604020202020204" pitchFamily="34" charset="0"/>
              </a:rPr>
            </a:fld>
            <a:endParaRPr lang="zh-CN" altLang="en-US">
              <a:latin typeface="Arial" panose="020B0604020202020204" pitchFamily="34" charset="0"/>
            </a:endParaRPr>
          </a:p>
        </p:txBody>
      </p:sp>
      <p:sp>
        <p:nvSpPr>
          <p:cNvPr id="2058" name="页脚占位符 2057"/>
          <p:cNvSpPr>
            <a:spLocks noGrp="1"/>
          </p:cNvSpPr>
          <p:nvPr>
            <p:ph type="ftr" sz="quarter" idx="3"/>
          </p:nvPr>
        </p:nvSpPr>
        <p:spPr>
          <a:xfrm>
            <a:off x="3124200" y="6253163"/>
            <a:ext cx="2895600" cy="457200"/>
          </a:xfrm>
          <a:prstGeom prst="rect">
            <a:avLst/>
          </a:prstGeom>
          <a:noFill/>
          <a:ln w="9525">
            <a:noFill/>
          </a:ln>
        </p:spPr>
        <p:txBody>
          <a:bodyPr anchor="b" anchorCtr="0"/>
          <a:lstStyle>
            <a:lvl1pPr algn="ctr">
              <a:defRPr sz="1200"/>
            </a:lvl1pPr>
          </a:lstStyle>
          <a:p>
            <a:endParaRPr lang="zh-CN" altLang="en-US">
              <a:latin typeface="Arial" panose="020B0604020202020204" pitchFamily="34" charset="0"/>
            </a:endParaRPr>
          </a:p>
        </p:txBody>
      </p:sp>
      <p:sp>
        <p:nvSpPr>
          <p:cNvPr id="2059" name="灯片编号占位符 2058"/>
          <p:cNvSpPr>
            <a:spLocks noGrp="1"/>
          </p:cNvSpPr>
          <p:nvPr>
            <p:ph type="sldNum" sz="quarter" idx="4"/>
          </p:nvPr>
        </p:nvSpPr>
        <p:spPr>
          <a:xfrm>
            <a:off x="6553200" y="6248400"/>
            <a:ext cx="2133600" cy="471488"/>
          </a:xfrm>
          <a:prstGeom prst="rect">
            <a:avLst/>
          </a:prstGeom>
          <a:noFill/>
          <a:ln w="9525">
            <a:noFill/>
          </a:ln>
        </p:spPr>
        <p:txBody>
          <a:bodyPr anchor="b" anchorCtr="0"/>
          <a:lstStyle>
            <a:lvl1pPr algn="r">
              <a:defRPr sz="1200">
                <a:latin typeface="Arial Black" panose="020B0A04020102020204" pitchFamily="2" charset="0"/>
              </a:defRPr>
            </a:lvl1pPr>
          </a:lstStyle>
          <a:p>
            <a:fld id="{9A0DB2DC-4C9A-4742-B13C-FB6460FD3503}" type="slidenum">
              <a:rPr lang="zh-CN" altLang="en-US"/>
            </a:fld>
            <a:endParaRPr lang="zh-CN" altLang="en-US">
              <a:latin typeface="Arial" panose="020B0604020202020204" pitchFamily="34" charset="0"/>
            </a:endParaRPr>
          </a:p>
        </p:txBody>
      </p:sp>
    </p:spTree>
  </p:cSld>
  <p:clrMapOvr>
    <a:masterClrMapping/>
  </p:clrMapOvr>
  <p:hf sldNum="0"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pPr lvl="0"/>
            <a:endParaRPr lang="zh-CN" altLang="en-US">
              <a:latin typeface="Arial" panose="020B0604020202020204" pitchFamily="34" charset="0"/>
            </a:endParaRPr>
          </a:p>
        </p:txBody>
      </p:sp>
      <p:sp>
        <p:nvSpPr>
          <p:cNvPr id="5" name="页脚占位符 4"/>
          <p:cNvSpPr>
            <a:spLocks noGrp="1"/>
          </p:cNvSpPr>
          <p:nvPr>
            <p:ph type="ftr" sz="quarter" idx="11"/>
          </p:nvPr>
        </p:nvSpPr>
        <p:spPr/>
        <p:txBody>
          <a:bodyPr/>
          <a:lstStyle/>
          <a:p>
            <a:pPr lvl="0"/>
            <a:endParaRPr lang="zh-CN" altLang="en-US">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a:fld>
            <a:endParaRPr lang="zh-CN" altLang="en-US">
              <a:latin typeface="Arial" panose="020B060402020202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449616" y="228600"/>
            <a:ext cx="2084784" cy="5791200"/>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195263" y="228600"/>
            <a:ext cx="6133496" cy="5791200"/>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pPr lvl="0"/>
            <a:endParaRPr lang="zh-CN" altLang="en-US">
              <a:latin typeface="Arial" panose="020B0604020202020204" pitchFamily="34" charset="0"/>
            </a:endParaRPr>
          </a:p>
        </p:txBody>
      </p:sp>
      <p:sp>
        <p:nvSpPr>
          <p:cNvPr id="5" name="页脚占位符 4"/>
          <p:cNvSpPr>
            <a:spLocks noGrp="1"/>
          </p:cNvSpPr>
          <p:nvPr>
            <p:ph type="ftr" sz="quarter" idx="11"/>
          </p:nvPr>
        </p:nvSpPr>
        <p:spPr/>
        <p:txBody>
          <a:bodyPr/>
          <a:lstStyle/>
          <a:p>
            <a:pPr lvl="0"/>
            <a:endParaRPr lang="zh-CN" altLang="en-US">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a:fld>
            <a:endParaRPr lang="zh-CN" altLang="en-US">
              <a:latin typeface="Arial" panose="020B060402020202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pPr lvl="0"/>
            <a:endParaRPr lang="zh-CN" altLang="en-US">
              <a:latin typeface="Arial" panose="020B0604020202020204" pitchFamily="34" charset="0"/>
            </a:endParaRPr>
          </a:p>
        </p:txBody>
      </p:sp>
      <p:sp>
        <p:nvSpPr>
          <p:cNvPr id="5" name="页脚占位符 4"/>
          <p:cNvSpPr>
            <a:spLocks noGrp="1"/>
          </p:cNvSpPr>
          <p:nvPr>
            <p:ph type="ftr" sz="quarter" idx="11"/>
          </p:nvPr>
        </p:nvSpPr>
        <p:spPr/>
        <p:txBody>
          <a:bodyPr/>
          <a:lstStyle/>
          <a:p>
            <a:pPr lvl="0"/>
            <a:endParaRPr lang="zh-CN" altLang="en-US">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a:fld>
            <a:endParaRPr lang="zh-CN" altLang="en-US">
              <a:latin typeface="Arial" panose="020B060402020202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pPr lvl="0"/>
            <a:endParaRPr lang="zh-CN" altLang="en-US">
              <a:latin typeface="Arial" panose="020B0604020202020204" pitchFamily="34" charset="0"/>
            </a:endParaRPr>
          </a:p>
        </p:txBody>
      </p:sp>
      <p:sp>
        <p:nvSpPr>
          <p:cNvPr id="5" name="页脚占位符 4"/>
          <p:cNvSpPr>
            <a:spLocks noGrp="1"/>
          </p:cNvSpPr>
          <p:nvPr>
            <p:ph type="ftr" sz="quarter" idx="11"/>
          </p:nvPr>
        </p:nvSpPr>
        <p:spPr/>
        <p:txBody>
          <a:bodyPr/>
          <a:lstStyle/>
          <a:p>
            <a:pPr lvl="0"/>
            <a:endParaRPr lang="zh-CN" altLang="en-US">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a:fld>
            <a:endParaRPr lang="zh-CN" altLang="en-US">
              <a:latin typeface="Arial" panose="020B060402020202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609600" y="1600200"/>
            <a:ext cx="3883152" cy="4419600"/>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4651248" y="1600200"/>
            <a:ext cx="3883152" cy="4419600"/>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pPr lvl="0"/>
            <a:endParaRPr lang="zh-CN" altLang="en-US">
              <a:latin typeface="Arial" panose="020B0604020202020204" pitchFamily="34" charset="0"/>
            </a:endParaRPr>
          </a:p>
        </p:txBody>
      </p:sp>
      <p:sp>
        <p:nvSpPr>
          <p:cNvPr id="6" name="页脚占位符 5"/>
          <p:cNvSpPr>
            <a:spLocks noGrp="1"/>
          </p:cNvSpPr>
          <p:nvPr>
            <p:ph type="ftr" sz="quarter" idx="11"/>
          </p:nvPr>
        </p:nvSpPr>
        <p:spPr/>
        <p:txBody>
          <a:bodyPr/>
          <a:lstStyle/>
          <a:p>
            <a:pPr lvl="0"/>
            <a:endParaRPr lang="zh-CN" altLang="en-US">
              <a:latin typeface="Arial" panose="020B0604020202020204" pitchFamily="34" charset="0"/>
            </a:endParaRPr>
          </a:p>
        </p:txBody>
      </p:sp>
      <p:sp>
        <p:nvSpPr>
          <p:cNvPr id="7" name="灯片编号占位符 6"/>
          <p:cNvSpPr>
            <a:spLocks noGrp="1"/>
          </p:cNvSpPr>
          <p:nvPr>
            <p:ph type="sldNum" sz="quarter" idx="12"/>
          </p:nvPr>
        </p:nvSpPr>
        <p:spPr/>
        <p:txBody>
          <a:bodyPr/>
          <a:lstStyle/>
          <a:p>
            <a:pPr lvl="0"/>
            <a:fld id="{9A0DB2DC-4C9A-4742-B13C-FB6460FD3503}" type="slidenum">
              <a:rPr lang="zh-CN" altLang="en-US"/>
            </a:fld>
            <a:endParaRPr lang="zh-CN" altLang="en-US">
              <a:latin typeface="Arial" panose="020B060402020202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90081" y="2665379"/>
            <a:ext cx="3655181" cy="3524284"/>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4692704" y="2665379"/>
            <a:ext cx="3673182" cy="3524284"/>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pPr lvl="0"/>
            <a:endParaRPr lang="zh-CN" altLang="en-US">
              <a:latin typeface="Arial" panose="020B0604020202020204" pitchFamily="34" charset="0"/>
            </a:endParaRPr>
          </a:p>
        </p:txBody>
      </p:sp>
      <p:sp>
        <p:nvSpPr>
          <p:cNvPr id="8" name="页脚占位符 7"/>
          <p:cNvSpPr>
            <a:spLocks noGrp="1"/>
          </p:cNvSpPr>
          <p:nvPr>
            <p:ph type="ftr" sz="quarter" idx="11"/>
          </p:nvPr>
        </p:nvSpPr>
        <p:spPr/>
        <p:txBody>
          <a:bodyPr/>
          <a:lstStyle/>
          <a:p>
            <a:pPr lvl="0"/>
            <a:endParaRPr lang="zh-CN" altLang="en-US">
              <a:latin typeface="Arial" panose="020B0604020202020204" pitchFamily="34" charset="0"/>
            </a:endParaRPr>
          </a:p>
        </p:txBody>
      </p:sp>
      <p:sp>
        <p:nvSpPr>
          <p:cNvPr id="9" name="灯片编号占位符 8"/>
          <p:cNvSpPr>
            <a:spLocks noGrp="1"/>
          </p:cNvSpPr>
          <p:nvPr>
            <p:ph type="sldNum" sz="quarter" idx="12"/>
          </p:nvPr>
        </p:nvSpPr>
        <p:spPr/>
        <p:txBody>
          <a:bodyPr/>
          <a:lstStyle/>
          <a:p>
            <a:pPr lvl="0"/>
            <a:fld id="{9A0DB2DC-4C9A-4742-B13C-FB6460FD3503}" type="slidenum">
              <a:rPr lang="zh-CN" altLang="en-US"/>
            </a:fld>
            <a:endParaRPr lang="zh-CN" altLang="en-US">
              <a:latin typeface="Arial" panose="020B060402020202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pPr lvl="0"/>
            <a:endParaRPr lang="zh-CN" altLang="en-US">
              <a:latin typeface="Arial" panose="020B0604020202020204" pitchFamily="34" charset="0"/>
            </a:endParaRPr>
          </a:p>
        </p:txBody>
      </p:sp>
      <p:sp>
        <p:nvSpPr>
          <p:cNvPr id="4" name="页脚占位符 3"/>
          <p:cNvSpPr>
            <a:spLocks noGrp="1"/>
          </p:cNvSpPr>
          <p:nvPr>
            <p:ph type="ftr" sz="quarter" idx="11"/>
          </p:nvPr>
        </p:nvSpPr>
        <p:spPr/>
        <p:txBody>
          <a:bodyPr/>
          <a:lstStyle/>
          <a:p>
            <a:pPr lvl="0"/>
            <a:endParaRPr lang="zh-CN" altLang="en-US">
              <a:latin typeface="Arial" panose="020B0604020202020204" pitchFamily="34" charset="0"/>
            </a:endParaRPr>
          </a:p>
        </p:txBody>
      </p:sp>
      <p:sp>
        <p:nvSpPr>
          <p:cNvPr id="5" name="灯片编号占位符 4"/>
          <p:cNvSpPr>
            <a:spLocks noGrp="1"/>
          </p:cNvSpPr>
          <p:nvPr>
            <p:ph type="sldNum" sz="quarter" idx="12"/>
          </p:nvPr>
        </p:nvSpPr>
        <p:spPr/>
        <p:txBody>
          <a:bodyPr/>
          <a:lstStyle/>
          <a:p>
            <a:pPr lvl="0"/>
            <a:fld id="{9A0DB2DC-4C9A-4742-B13C-FB6460FD3503}" type="slidenum">
              <a:rPr lang="zh-CN" altLang="en-US"/>
            </a:fld>
            <a:endParaRPr lang="zh-CN" altLang="en-US">
              <a:latin typeface="Arial" panose="020B060402020202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lvl="0"/>
            <a:endParaRPr lang="zh-CN" altLang="en-US">
              <a:latin typeface="Arial" panose="020B0604020202020204" pitchFamily="34" charset="0"/>
            </a:endParaRPr>
          </a:p>
        </p:txBody>
      </p:sp>
      <p:sp>
        <p:nvSpPr>
          <p:cNvPr id="3" name="页脚占位符 2"/>
          <p:cNvSpPr>
            <a:spLocks noGrp="1"/>
          </p:cNvSpPr>
          <p:nvPr>
            <p:ph type="ftr" sz="quarter" idx="11"/>
          </p:nvPr>
        </p:nvSpPr>
        <p:spPr/>
        <p:txBody>
          <a:bodyPr/>
          <a:lstStyle/>
          <a:p>
            <a:pPr lvl="0"/>
            <a:endParaRPr lang="zh-CN" altLang="en-US">
              <a:latin typeface="Arial" panose="020B0604020202020204" pitchFamily="34" charset="0"/>
            </a:endParaRPr>
          </a:p>
        </p:txBody>
      </p:sp>
      <p:sp>
        <p:nvSpPr>
          <p:cNvPr id="4" name="灯片编号占位符 3"/>
          <p:cNvSpPr>
            <a:spLocks noGrp="1"/>
          </p:cNvSpPr>
          <p:nvPr>
            <p:ph type="sldNum" sz="quarter" idx="12"/>
          </p:nvPr>
        </p:nvSpPr>
        <p:spPr/>
        <p:txBody>
          <a:bodyPr/>
          <a:lstStyle/>
          <a:p>
            <a:pPr lvl="0"/>
            <a:fld id="{9A0DB2DC-4C9A-4742-B13C-FB6460FD3503}" type="slidenum">
              <a:rPr lang="zh-CN" altLang="en-US"/>
            </a:fld>
            <a:endParaRPr lang="zh-CN" altLang="en-US">
              <a:latin typeface="Arial" panose="020B060402020202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a:t>单击此处编辑母版标题样式</a:t>
            </a:r>
            <a:endParaRPr lang="zh-CN" altLang="en-US"/>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pPr lvl="0"/>
            <a:endParaRPr lang="zh-CN" altLang="en-US">
              <a:latin typeface="Arial" panose="020B0604020202020204" pitchFamily="34" charset="0"/>
            </a:endParaRPr>
          </a:p>
        </p:txBody>
      </p:sp>
      <p:sp>
        <p:nvSpPr>
          <p:cNvPr id="6" name="页脚占位符 5"/>
          <p:cNvSpPr>
            <a:spLocks noGrp="1"/>
          </p:cNvSpPr>
          <p:nvPr>
            <p:ph type="ftr" sz="quarter" idx="11"/>
          </p:nvPr>
        </p:nvSpPr>
        <p:spPr/>
        <p:txBody>
          <a:bodyPr/>
          <a:lstStyle/>
          <a:p>
            <a:pPr lvl="0"/>
            <a:endParaRPr lang="zh-CN" altLang="en-US">
              <a:latin typeface="Arial" panose="020B0604020202020204" pitchFamily="34" charset="0"/>
            </a:endParaRPr>
          </a:p>
        </p:txBody>
      </p:sp>
      <p:sp>
        <p:nvSpPr>
          <p:cNvPr id="7" name="灯片编号占位符 6"/>
          <p:cNvSpPr>
            <a:spLocks noGrp="1"/>
          </p:cNvSpPr>
          <p:nvPr>
            <p:ph type="sldNum" sz="quarter" idx="12"/>
          </p:nvPr>
        </p:nvSpPr>
        <p:spPr/>
        <p:txBody>
          <a:bodyPr/>
          <a:lstStyle/>
          <a:p>
            <a:pPr lvl="0"/>
            <a:fld id="{9A0DB2DC-4C9A-4742-B13C-FB6460FD3503}" type="slidenum">
              <a:rPr lang="zh-CN" altLang="en-US"/>
            </a:fld>
            <a:endParaRPr lang="zh-CN" altLang="en-US">
              <a:latin typeface="Arial" panose="020B060402020202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pPr lvl="0"/>
            <a:endParaRPr lang="zh-CN" altLang="en-US">
              <a:latin typeface="Arial" panose="020B0604020202020204" pitchFamily="34" charset="0"/>
            </a:endParaRPr>
          </a:p>
        </p:txBody>
      </p:sp>
      <p:sp>
        <p:nvSpPr>
          <p:cNvPr id="6" name="页脚占位符 5"/>
          <p:cNvSpPr>
            <a:spLocks noGrp="1"/>
          </p:cNvSpPr>
          <p:nvPr>
            <p:ph type="ftr" sz="quarter" idx="11"/>
          </p:nvPr>
        </p:nvSpPr>
        <p:spPr/>
        <p:txBody>
          <a:bodyPr/>
          <a:lstStyle/>
          <a:p>
            <a:pPr lvl="0"/>
            <a:endParaRPr lang="zh-CN" altLang="en-US">
              <a:latin typeface="Arial" panose="020B0604020202020204" pitchFamily="34" charset="0"/>
            </a:endParaRPr>
          </a:p>
        </p:txBody>
      </p:sp>
      <p:sp>
        <p:nvSpPr>
          <p:cNvPr id="7" name="灯片编号占位符 6"/>
          <p:cNvSpPr>
            <a:spLocks noGrp="1"/>
          </p:cNvSpPr>
          <p:nvPr>
            <p:ph type="sldNum" sz="quarter" idx="12"/>
          </p:nvPr>
        </p:nvSpPr>
        <p:spPr/>
        <p:txBody>
          <a:bodyPr/>
          <a:lstStyle/>
          <a:p>
            <a:pPr lvl="0"/>
            <a:fld id="{9A0DB2DC-4C9A-4742-B13C-FB6460FD3503}" type="slidenum">
              <a:rPr lang="zh-CN" altLang="en-US"/>
            </a:fld>
            <a:endParaRPr lang="zh-CN" altLang="en-US">
              <a:latin typeface="Arial" panose="020B060402020202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alpha val="100000"/>
          </a:schemeClr>
        </a:solidFill>
        <a:effectLst/>
      </p:bgPr>
    </p:bg>
    <p:spTree>
      <p:nvGrpSpPr>
        <p:cNvPr id="1" name=""/>
        <p:cNvGrpSpPr/>
        <p:nvPr/>
      </p:nvGrpSpPr>
      <p:grpSpPr>
        <a:xfrm>
          <a:off x="0" y="0"/>
          <a:ext cx="0" cy="0"/>
          <a:chOff x="0" y="0"/>
          <a:chExt cx="0" cy="0"/>
        </a:xfrm>
      </p:grpSpPr>
      <p:grpSp>
        <p:nvGrpSpPr>
          <p:cNvPr id="1026" name="组合 1025"/>
          <p:cNvGrpSpPr/>
          <p:nvPr/>
        </p:nvGrpSpPr>
        <p:grpSpPr>
          <a:xfrm>
            <a:off x="0" y="152400"/>
            <a:ext cx="8686800" cy="6096000"/>
            <a:chOff x="0" y="0"/>
            <a:chExt cx="5472" cy="3840"/>
          </a:xfrm>
        </p:grpSpPr>
        <p:sp>
          <p:nvSpPr>
            <p:cNvPr id="1027" name="圆角矩形 1026"/>
            <p:cNvSpPr/>
            <p:nvPr/>
          </p:nvSpPr>
          <p:spPr>
            <a:xfrm>
              <a:off x="240" y="240"/>
              <a:ext cx="5232" cy="3600"/>
            </a:xfrm>
            <a:prstGeom prst="roundRect">
              <a:avLst>
                <a:gd name="adj" fmla="val 13727"/>
              </a:avLst>
            </a:prstGeom>
            <a:noFill/>
            <a:ln w="50800" cap="flat" cmpd="sng">
              <a:solidFill>
                <a:schemeClr val="bg2"/>
              </a:solidFill>
              <a:prstDash val="solid"/>
              <a:headEnd type="none" w="med" len="med"/>
              <a:tailEnd type="none" w="med" len="med"/>
            </a:ln>
          </p:spPr>
          <p:txBody>
            <a:bodyPr wrap="none" anchor="ctr" anchorCtr="0"/>
            <a:lstStyle/>
            <a:p>
              <a:pPr lvl="0" algn="ctr"/>
              <a:endParaRPr sz="2400">
                <a:latin typeface="Times New Roman" panose="02020603050405020304" pitchFamily="2" charset="0"/>
              </a:endParaRPr>
            </a:p>
          </p:txBody>
        </p:sp>
        <p:sp>
          <p:nvSpPr>
            <p:cNvPr id="1028" name="任意多边形 1027"/>
            <p:cNvSpPr/>
            <p:nvPr/>
          </p:nvSpPr>
          <p:spPr>
            <a:xfrm>
              <a:off x="0" y="0"/>
              <a:ext cx="5376" cy="768"/>
            </a:xfrm>
            <a:custGeom>
              <a:avLst/>
              <a:gdLst>
                <a:gd name="A1" fmla="val 0"/>
                <a:gd name="A3" fmla="val 0"/>
                <a:gd name="G0" fmla="+- 1000 0 0"/>
                <a:gd name="G1" fmla="+- 1000 0 0"/>
                <a:gd name="G2" fmla="+- G0 0 G1"/>
                <a:gd name="G3" fmla="*/ G1 1 2"/>
                <a:gd name="G4" fmla="+- G0 0 G3"/>
                <a:gd name="txL" fmla="*/ 0 w 1000"/>
                <a:gd name="txT" fmla="*/ 0 h 1000"/>
              </a:gdLst>
              <a:ahLst/>
              <a:cxnLst/>
              <a:rect l="txL" t="txT" r="G4" b="G1"/>
              <a:pathLst>
                <a:path w="1000" h="1000">
                  <a:moveTo>
                    <a:pt x="0" y="0"/>
                  </a:moveTo>
                  <a:lnTo>
                    <a:pt x="500" y="0"/>
                  </a:lnTo>
                  <a:arcTo wR="500" hR="500" stAng="-5400000" swAng="10800000"/>
                  <a:lnTo>
                    <a:pt x="0" y="1000"/>
                  </a:lnTo>
                  <a:close/>
                </a:path>
              </a:pathLst>
            </a:custGeom>
            <a:solidFill>
              <a:schemeClr val="folHlink"/>
            </a:solidFill>
            <a:ln w="9525">
              <a:noFill/>
            </a:ln>
          </p:spPr>
          <p:txBody>
            <a:bodyPr/>
            <a:lstStyle/>
            <a:p>
              <a:pPr lvl="0"/>
              <a:endParaRPr sz="2400">
                <a:latin typeface="Times New Roman" panose="02020603050405020304" pitchFamily="2" charset="0"/>
              </a:endParaRPr>
            </a:p>
          </p:txBody>
        </p:sp>
        <p:sp>
          <p:nvSpPr>
            <p:cNvPr id="1029" name="直接连接符 1028"/>
            <p:cNvSpPr/>
            <p:nvPr/>
          </p:nvSpPr>
          <p:spPr>
            <a:xfrm>
              <a:off x="0" y="672"/>
              <a:ext cx="5088" cy="0"/>
            </a:xfrm>
            <a:prstGeom prst="line">
              <a:avLst/>
            </a:prstGeom>
            <a:ln w="38100" cap="flat" cmpd="sng">
              <a:solidFill>
                <a:schemeClr val="bg1"/>
              </a:solidFill>
              <a:prstDash val="solid"/>
              <a:headEnd type="none" w="med" len="med"/>
              <a:tailEnd type="none" w="med" len="med"/>
            </a:ln>
          </p:spPr>
        </p:sp>
      </p:grpSp>
      <p:sp>
        <p:nvSpPr>
          <p:cNvPr id="1030" name="标题 1029"/>
          <p:cNvSpPr>
            <a:spLocks noGrp="1"/>
          </p:cNvSpPr>
          <p:nvPr>
            <p:ph type="title"/>
          </p:nvPr>
        </p:nvSpPr>
        <p:spPr>
          <a:xfrm>
            <a:off x="195263" y="228600"/>
            <a:ext cx="8015287" cy="914400"/>
          </a:xfrm>
          <a:prstGeom prst="rect">
            <a:avLst/>
          </a:prstGeom>
          <a:noFill/>
          <a:ln w="9525">
            <a:noFill/>
          </a:ln>
        </p:spPr>
        <p:txBody>
          <a:bodyPr anchor="ctr" anchorCtr="0"/>
          <a:lstStyle/>
          <a:p>
            <a:pPr lvl="0"/>
            <a:r>
              <a:rPr lang="zh-CN" altLang="en-US"/>
              <a:t>单击此处编辑母版标题样式</a:t>
            </a:r>
            <a:endParaRPr lang="zh-CN" altLang="en-US"/>
          </a:p>
        </p:txBody>
      </p:sp>
      <p:sp>
        <p:nvSpPr>
          <p:cNvPr id="1031" name="文本占位符 1030"/>
          <p:cNvSpPr>
            <a:spLocks noGrp="1"/>
          </p:cNvSpPr>
          <p:nvPr>
            <p:ph type="body" idx="1"/>
          </p:nvPr>
        </p:nvSpPr>
        <p:spPr>
          <a:xfrm>
            <a:off x="609600" y="1600200"/>
            <a:ext cx="7924800" cy="4419600"/>
          </a:xfrm>
          <a:prstGeom prst="rect">
            <a:avLst/>
          </a:prstGeom>
          <a:noFill/>
          <a:ln w="9525">
            <a:noFill/>
          </a:ln>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1032" name="日期占位符 1031"/>
          <p:cNvSpPr>
            <a:spLocks noGrp="1"/>
          </p:cNvSpPr>
          <p:nvPr>
            <p:ph type="dt" sz="half" idx="2"/>
          </p:nvPr>
        </p:nvSpPr>
        <p:spPr>
          <a:xfrm>
            <a:off x="457200" y="6248400"/>
            <a:ext cx="2133600" cy="457200"/>
          </a:xfrm>
          <a:prstGeom prst="rect">
            <a:avLst/>
          </a:prstGeom>
          <a:noFill/>
          <a:ln w="9525">
            <a:noFill/>
          </a:ln>
        </p:spPr>
        <p:txBody>
          <a:bodyPr anchor="b" anchorCtr="0"/>
          <a:lstStyle>
            <a:lvl1pPr>
              <a:defRPr sz="1200"/>
            </a:lvl1pPr>
          </a:lstStyle>
          <a:p>
            <a:pPr lvl="0"/>
            <a:endParaRPr lang="zh-CN" altLang="en-US">
              <a:latin typeface="Arial" panose="020B0604020202020204" pitchFamily="34" charset="0"/>
            </a:endParaRPr>
          </a:p>
        </p:txBody>
      </p:sp>
      <p:sp>
        <p:nvSpPr>
          <p:cNvPr id="1033" name="页脚占位符 1032"/>
          <p:cNvSpPr>
            <a:spLocks noGrp="1"/>
          </p:cNvSpPr>
          <p:nvPr>
            <p:ph type="ftr" sz="quarter" idx="3"/>
          </p:nvPr>
        </p:nvSpPr>
        <p:spPr>
          <a:xfrm>
            <a:off x="3124200" y="6248400"/>
            <a:ext cx="2895600" cy="457200"/>
          </a:xfrm>
          <a:prstGeom prst="rect">
            <a:avLst/>
          </a:prstGeom>
          <a:noFill/>
          <a:ln w="9525">
            <a:noFill/>
          </a:ln>
        </p:spPr>
        <p:txBody>
          <a:bodyPr anchor="b" anchorCtr="0"/>
          <a:lstStyle>
            <a:lvl1pPr algn="ctr">
              <a:defRPr sz="1200"/>
            </a:lvl1pPr>
          </a:lstStyle>
          <a:p>
            <a:pPr lvl="0"/>
            <a:endParaRPr lang="zh-CN" altLang="en-US">
              <a:latin typeface="Arial" panose="020B0604020202020204" pitchFamily="34" charset="0"/>
            </a:endParaRPr>
          </a:p>
        </p:txBody>
      </p:sp>
      <p:sp>
        <p:nvSpPr>
          <p:cNvPr id="1034" name="灯片编号占位符 1033"/>
          <p:cNvSpPr>
            <a:spLocks noGrp="1"/>
          </p:cNvSpPr>
          <p:nvPr>
            <p:ph type="sldNum" sz="quarter" idx="4"/>
          </p:nvPr>
        </p:nvSpPr>
        <p:spPr>
          <a:xfrm>
            <a:off x="6553200" y="6248400"/>
            <a:ext cx="2133600" cy="457200"/>
          </a:xfrm>
          <a:prstGeom prst="rect">
            <a:avLst/>
          </a:prstGeom>
          <a:noFill/>
          <a:ln w="9525">
            <a:noFill/>
          </a:ln>
        </p:spPr>
        <p:txBody>
          <a:bodyPr anchor="b" anchorCtr="0"/>
          <a:lstStyle>
            <a:lvl1pPr algn="r">
              <a:defRPr sz="1200">
                <a:latin typeface="Arial Black" panose="020B0A04020102020204" pitchFamily="2" charset="0"/>
              </a:defRPr>
            </a:lvl1pPr>
          </a:lstStyle>
          <a:p>
            <a:pPr lvl="0"/>
            <a:fld id="{9A0DB2DC-4C9A-4742-B13C-FB6460FD3503}" type="slidenum">
              <a:rPr lang="zh-CN" altLang="en-US"/>
            </a:fld>
            <a:endParaRPr lang="zh-CN" altLang="en-US">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marL="0" lvl="0" indent="0" algn="l" defTabSz="914400" eaLnBrk="1" fontAlgn="base" latinLnBrk="0" hangingPunct="1">
        <a:lnSpc>
          <a:spcPct val="100000"/>
        </a:lnSpc>
        <a:spcBef>
          <a:spcPct val="0"/>
        </a:spcBef>
        <a:spcAft>
          <a:spcPct val="0"/>
        </a:spcAft>
        <a:buNone/>
        <a:defRPr sz="4200" b="0" i="0" u="none" kern="1200" baseline="0">
          <a:solidFill>
            <a:schemeClr val="tx2"/>
          </a:solidFill>
          <a:latin typeface="+mj-lt"/>
          <a:ea typeface="+mj-ea"/>
          <a:cs typeface="+mj-cs"/>
        </a:defRPr>
      </a:lvl1pPr>
    </p:titleStyle>
    <p:bodyStyle>
      <a:lvl1pPr marL="342900" lvl="0" indent="-342900" algn="l" defTabSz="914400" eaLnBrk="1" fontAlgn="base" latinLnBrk="0" hangingPunct="1">
        <a:lnSpc>
          <a:spcPct val="100000"/>
        </a:lnSpc>
        <a:spcBef>
          <a:spcPct val="20000"/>
        </a:spcBef>
        <a:spcAft>
          <a:spcPct val="0"/>
        </a:spcAft>
        <a:buClr>
          <a:schemeClr val="hlink"/>
        </a:buClr>
        <a:buSzPct val="80000"/>
        <a:buFont typeface="Wingdings" panose="05000000000000000000" pitchFamily="2" charset="2"/>
        <a:buChar char="l"/>
        <a:defRPr sz="3200" b="0" i="0" u="none" kern="1200" baseline="0">
          <a:solidFill>
            <a:schemeClr val="tx1"/>
          </a:solidFill>
          <a:latin typeface="+mn-lt"/>
          <a:ea typeface="+mn-ea"/>
          <a:cs typeface="+mn-cs"/>
        </a:defRPr>
      </a:lvl1pPr>
      <a:lvl2pPr marL="742950" lvl="1" indent="-285750" algn="l" defTabSz="914400" eaLnBrk="1" fontAlgn="base" latinLnBrk="0" hangingPunct="1">
        <a:lnSpc>
          <a:spcPct val="100000"/>
        </a:lnSpc>
        <a:spcBef>
          <a:spcPct val="20000"/>
        </a:spcBef>
        <a:spcAft>
          <a:spcPct val="0"/>
        </a:spcAft>
        <a:buClr>
          <a:schemeClr val="accent1"/>
        </a:buClr>
        <a:buSzPct val="70000"/>
        <a:buFont typeface="Wingdings" panose="05000000000000000000" pitchFamily="2" charset="2"/>
        <a:buChar char="l"/>
        <a:defRPr sz="2800" b="0" i="0" u="none" kern="1200" baseline="0">
          <a:solidFill>
            <a:schemeClr val="tx1"/>
          </a:solidFill>
          <a:latin typeface="+mn-lt"/>
          <a:ea typeface="+mn-ea"/>
          <a:cs typeface="+mn-cs"/>
        </a:defRPr>
      </a:lvl2pPr>
      <a:lvl3pPr marL="1143000" lvl="2" indent="-228600" algn="l" defTabSz="914400" eaLnBrk="1" fontAlgn="base" latinLnBrk="0" hangingPunct="1">
        <a:lnSpc>
          <a:spcPct val="100000"/>
        </a:lnSpc>
        <a:spcBef>
          <a:spcPct val="20000"/>
        </a:spcBef>
        <a:spcAft>
          <a:spcPct val="0"/>
        </a:spcAft>
        <a:buClr>
          <a:schemeClr val="bg2"/>
        </a:buClr>
        <a:buSzPct val="65000"/>
        <a:buFont typeface="Wingdings" panose="05000000000000000000" pitchFamily="2" charset="2"/>
        <a:buChar char="l"/>
        <a:defRPr sz="2400" b="0" i="0" u="none" kern="1200" baseline="0">
          <a:solidFill>
            <a:schemeClr val="tx1"/>
          </a:solidFill>
          <a:latin typeface="+mn-lt"/>
          <a:ea typeface="+mn-ea"/>
          <a:cs typeface="+mn-cs"/>
        </a:defRPr>
      </a:lvl3pPr>
      <a:lvl4pPr marL="1600200" lvl="3" indent="-228600" algn="l" defTabSz="914400" eaLnBrk="1" fontAlgn="base" latinLnBrk="0" hangingPunct="1">
        <a:lnSpc>
          <a:spcPct val="100000"/>
        </a:lnSpc>
        <a:spcBef>
          <a:spcPct val="20000"/>
        </a:spcBef>
        <a:spcAft>
          <a:spcPct val="0"/>
        </a:spcAft>
        <a:buClr>
          <a:schemeClr val="hlink"/>
        </a:buClr>
        <a:buSzPct val="60000"/>
        <a:buFont typeface="Wingdings" panose="05000000000000000000" pitchFamily="2" charset="2"/>
        <a:buChar char="l"/>
        <a:defRPr sz="2000" b="0" i="0" u="none" kern="1200" baseline="0">
          <a:solidFill>
            <a:schemeClr val="tx1"/>
          </a:solidFill>
          <a:latin typeface="+mn-lt"/>
          <a:ea typeface="+mn-ea"/>
          <a:cs typeface="+mn-cs"/>
        </a:defRPr>
      </a:lvl4pPr>
      <a:lvl5pPr marL="2057400" lvl="4" indent="-228600" algn="l" defTabSz="914400" eaLnBrk="1" fontAlgn="base" latinLnBrk="0" hangingPunct="1">
        <a:lnSpc>
          <a:spcPct val="100000"/>
        </a:lnSpc>
        <a:spcBef>
          <a:spcPct val="20000"/>
        </a:spcBef>
        <a:spcAft>
          <a:spcPct val="0"/>
        </a:spcAft>
        <a:buClr>
          <a:schemeClr val="bg2"/>
        </a:buClr>
        <a:buSzPct val="40000"/>
        <a:buFont typeface="Wingdings" panose="05000000000000000000" pitchFamily="2" charset="2"/>
        <a:buChar char="l"/>
        <a:defRPr sz="2000" b="0" i="0" u="none" kern="1200" baseline="0">
          <a:solidFill>
            <a:schemeClr val="tx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lr>
          <a:schemeClr val="bg2"/>
        </a:buClr>
        <a:buSzPct val="40000"/>
        <a:buFont typeface="Wingdings" panose="05000000000000000000" pitchFamily="2" charset="2"/>
        <a:buChar char="l"/>
        <a:defRPr sz="20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lr>
          <a:schemeClr val="bg2"/>
        </a:buClr>
        <a:buSzPct val="40000"/>
        <a:buFont typeface="Wingdings" panose="05000000000000000000" pitchFamily="2" charset="2"/>
        <a:buChar char="l"/>
        <a:defRPr sz="20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lr>
          <a:schemeClr val="bg2"/>
        </a:buClr>
        <a:buSzPct val="40000"/>
        <a:buFont typeface="Wingdings" panose="05000000000000000000" pitchFamily="2" charset="2"/>
        <a:buChar char="l"/>
        <a:defRPr sz="20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lr>
          <a:schemeClr val="bg2"/>
        </a:buClr>
        <a:buSzPct val="40000"/>
        <a:buFont typeface="Wingdings" panose="05000000000000000000" pitchFamily="2" charset="2"/>
        <a:buChar char="l"/>
        <a:defRPr sz="2000" b="0" i="0" u="none" kern="1200" baseline="0">
          <a:solidFill>
            <a:schemeClr val="tx1"/>
          </a:solidFill>
          <a:latin typeface="+mn-lt"/>
          <a:ea typeface="+mn-ea"/>
          <a:cs typeface="+mn-cs"/>
        </a:defRPr>
      </a:lvl9pPr>
    </p:bodyStyle>
    <p:otherStyle>
      <a:lvl1pPr marL="0" lvl="0"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标题 4097"/>
          <p:cNvSpPr>
            <a:spLocks noGrp="1"/>
          </p:cNvSpPr>
          <p:nvPr>
            <p:ph type="ctrTitle"/>
          </p:nvPr>
        </p:nvSpPr>
        <p:spPr/>
        <p:txBody>
          <a:bodyPr anchor="ctr" anchorCtr="0"/>
          <a:lstStyle/>
          <a:p>
            <a:pPr defTabSz="914400">
              <a:buSzTx/>
              <a:buFontTx/>
              <a:buNone/>
            </a:pPr>
            <a:r>
              <a:rPr lang="en-US" altLang="zh-CN" sz="3200" b="1" kern="1200" baseline="0" dirty="0">
                <a:latin typeface="Arial" panose="020B0604020202020204" pitchFamily="34" charset="0"/>
                <a:ea typeface="宋体" panose="02010600030101010101" pitchFamily="2" charset="-122"/>
              </a:rPr>
              <a:t>Chapter </a:t>
            </a:r>
            <a:r>
              <a:rPr lang="en-US" altLang="zh-CN" sz="3200" b="1" kern="1200" baseline="0" dirty="0">
                <a:solidFill>
                  <a:srgbClr val="FF0000"/>
                </a:solidFill>
                <a:latin typeface="Arial" panose="020B0604020202020204" pitchFamily="34" charset="0"/>
                <a:ea typeface="宋体" panose="02010600030101010101" pitchFamily="2" charset="-122"/>
              </a:rPr>
              <a:t>11</a:t>
            </a:r>
            <a:br>
              <a:rPr lang="en-US" altLang="zh-CN" sz="3200" b="1" kern="1200" baseline="0" dirty="0">
                <a:solidFill>
                  <a:srgbClr val="FF0000"/>
                </a:solidFill>
                <a:latin typeface="Arial" panose="020B0604020202020204" pitchFamily="34" charset="0"/>
                <a:ea typeface="宋体" panose="02010600030101010101" pitchFamily="2" charset="-122"/>
              </a:rPr>
            </a:br>
            <a:r>
              <a:rPr lang="en-US" altLang="zh-CN" sz="3200" b="1" kern="1200" baseline="0" dirty="0">
                <a:latin typeface="Arial" panose="020B0604020202020204" pitchFamily="34" charset="0"/>
                <a:ea typeface="宋体" panose="02010600030101010101" pitchFamily="2" charset="-122"/>
              </a:rPr>
              <a:t>            Brief Introduction to  </a:t>
            </a:r>
            <a:br>
              <a:rPr lang="en-US" altLang="zh-CN" sz="3200" b="1" kern="1200" baseline="0" dirty="0">
                <a:latin typeface="Arial" panose="020B0604020202020204" pitchFamily="34" charset="0"/>
                <a:ea typeface="宋体" panose="02010600030101010101" pitchFamily="2" charset="-122"/>
              </a:rPr>
            </a:br>
            <a:r>
              <a:rPr lang="en-US" altLang="zh-CN" sz="3200" b="1" kern="1200" baseline="0" dirty="0">
                <a:latin typeface="Arial" panose="020B0604020202020204" pitchFamily="34" charset="0"/>
                <a:ea typeface="宋体" panose="02010600030101010101" pitchFamily="2" charset="-122"/>
              </a:rPr>
              <a:t>  International Business Practices</a:t>
            </a:r>
            <a:r>
              <a:rPr lang="en-US" altLang="zh-CN" sz="4300" kern="1200" baseline="0" dirty="0">
                <a:latin typeface="Arial" panose="020B0604020202020204" pitchFamily="34" charset="0"/>
                <a:ea typeface="宋体" panose="02010600030101010101" pitchFamily="2" charset="-122"/>
              </a:rPr>
              <a:t> </a:t>
            </a:r>
            <a:endParaRPr lang="en-US" altLang="zh-CN" sz="4300" kern="1200" baseline="0" dirty="0">
              <a:latin typeface="Arial" panose="020B0604020202020204" pitchFamily="34" charset="0"/>
              <a:ea typeface="宋体" panose="02010600030101010101" pitchFamily="2" charset="-122"/>
            </a:endParaRPr>
          </a:p>
        </p:txBody>
      </p:sp>
      <p:sp>
        <p:nvSpPr>
          <p:cNvPr id="4099" name="副标题 4098"/>
          <p:cNvSpPr>
            <a:spLocks noGrp="1"/>
          </p:cNvSpPr>
          <p:nvPr>
            <p:ph type="subTitle" idx="1"/>
          </p:nvPr>
        </p:nvSpPr>
        <p:spPr/>
        <p:txBody>
          <a:bodyPr anchor="t" anchorCtr="0"/>
          <a:lstStyle/>
          <a:p>
            <a:pPr defTabSz="914400">
              <a:buSzPct val="80000"/>
            </a:pPr>
            <a:r>
              <a:rPr lang="en-US" altLang="zh-CN" b="1" kern="1200" baseline="0">
                <a:latin typeface="Arial" panose="020B0604020202020204" pitchFamily="34" charset="0"/>
                <a:ea typeface="宋体" panose="02010600030101010101" pitchFamily="2" charset="-122"/>
              </a:rPr>
              <a:t>            </a:t>
            </a:r>
            <a:r>
              <a:rPr lang="zh-CN" altLang="en-US" sz="4000" b="1" kern="1200" baseline="0">
                <a:latin typeface="Arial" panose="020B0604020202020204" pitchFamily="34" charset="0"/>
                <a:ea typeface="宋体" panose="02010600030101010101" pitchFamily="2" charset="-122"/>
              </a:rPr>
              <a:t>国际贸易实务简介</a:t>
            </a:r>
            <a:r>
              <a:rPr lang="zh-CN" altLang="en-US" sz="4000" kern="1200" baseline="0">
                <a:latin typeface="Arial" panose="020B0604020202020204" pitchFamily="34" charset="0"/>
                <a:ea typeface="宋体" panose="02010600030101010101" pitchFamily="2" charset="-122"/>
              </a:rPr>
              <a:t> </a:t>
            </a:r>
            <a:endParaRPr lang="zh-CN" altLang="en-US" kern="1200" baseline="0">
              <a:latin typeface="Arial" panose="020B0604020202020204" pitchFamily="34" charset="0"/>
              <a:ea typeface="宋体" panose="02010600030101010101" pitchFamily="2" charset="-122"/>
            </a:endParaRPr>
          </a:p>
        </p:txBody>
      </p:sp>
      <p:sp>
        <p:nvSpPr>
          <p:cNvPr id="4100" name="矩形 4099"/>
          <p:cNvSpPr/>
          <p:nvPr/>
        </p:nvSpPr>
        <p:spPr>
          <a:xfrm>
            <a:off x="0" y="0"/>
            <a:ext cx="9144000" cy="0"/>
          </a:xfrm>
          <a:prstGeom prst="rect">
            <a:avLst/>
          </a:prstGeom>
          <a:noFill/>
          <a:ln w="9525">
            <a:noFill/>
          </a:ln>
        </p:spPr>
        <p:txBody>
          <a:bodyPr wrap="none" bIns="0" anchor="ctr" anchorCtr="0">
            <a:spAutoFit/>
          </a:bodyPr>
          <a:lstStyle/>
          <a:p>
            <a:endParaRPr>
              <a:latin typeface="Arial" panose="020B0604020202020204" pitchFamily="34" charset="0"/>
            </a:endParaRPr>
          </a:p>
        </p:txBody>
      </p:sp>
      <p:sp>
        <p:nvSpPr>
          <p:cNvPr id="4101" name="矩形 4100"/>
          <p:cNvSpPr/>
          <p:nvPr/>
        </p:nvSpPr>
        <p:spPr>
          <a:xfrm>
            <a:off x="0" y="0"/>
            <a:ext cx="9144000" cy="0"/>
          </a:xfrm>
          <a:prstGeom prst="rect">
            <a:avLst/>
          </a:prstGeom>
          <a:noFill/>
          <a:ln w="9525">
            <a:noFill/>
          </a:ln>
        </p:spPr>
        <p:txBody>
          <a:bodyPr wrap="none" bIns="0" anchor="ctr" anchorCtr="0">
            <a:spAutoFit/>
          </a:bodyPr>
          <a:lstStyle/>
          <a:p>
            <a:endParaRPr>
              <a:latin typeface="Arial" panose="020B0604020202020204" pitchFamily="34" charset="0"/>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标题 12289"/>
          <p:cNvSpPr>
            <a:spLocks noGrp="1"/>
          </p:cNvSpPr>
          <p:nvPr>
            <p:ph type="title"/>
          </p:nvPr>
        </p:nvSpPr>
        <p:spPr/>
        <p:txBody>
          <a:bodyPr anchor="ctr" anchorCtr="0"/>
          <a:lstStyle/>
          <a:p/>
        </p:txBody>
      </p:sp>
      <p:sp>
        <p:nvSpPr>
          <p:cNvPr id="12291" name="文本占位符 12290"/>
          <p:cNvSpPr>
            <a:spLocks noGrp="1"/>
          </p:cNvSpPr>
          <p:nvPr>
            <p:ph type="body" idx="1"/>
          </p:nvPr>
        </p:nvSpPr>
        <p:spPr>
          <a:xfrm>
            <a:off x="467544" y="1268760"/>
            <a:ext cx="8066856" cy="4751040"/>
          </a:xfrm>
        </p:spPr>
        <p:txBody>
          <a:bodyPr/>
          <a:lstStyle/>
          <a:p>
            <a:pPr algn="just">
              <a:lnSpc>
                <a:spcPct val="80000"/>
              </a:lnSpc>
              <a:buNone/>
            </a:pPr>
            <a:r>
              <a:rPr lang="en-US" altLang="zh-CN" sz="2400" dirty="0"/>
              <a:t>5.Inquiry is a usual form of invitation to offer involving quality, quantity, packing, shipment as well as price, asking for samples, catalogue and price list etc. to be sent. </a:t>
            </a:r>
            <a:endParaRPr lang="en-US" altLang="zh-CN" sz="2400" dirty="0"/>
          </a:p>
          <a:p>
            <a:pPr>
              <a:lnSpc>
                <a:spcPct val="80000"/>
              </a:lnSpc>
              <a:buNone/>
            </a:pPr>
            <a:r>
              <a:rPr lang="en-US" altLang="zh-CN" sz="2400" dirty="0"/>
              <a:t>    </a:t>
            </a:r>
            <a:r>
              <a:rPr lang="zh-CN" altLang="en-US" sz="2400" dirty="0"/>
              <a:t>询盘是一种常见的邀请发盘，其内容除涉及价格以外，还有质量、数量、包装和运输，询盘索取样品、商品目录以及价目表。 </a:t>
            </a:r>
            <a:endParaRPr lang="zh-CN" altLang="en-US" sz="2400" dirty="0"/>
          </a:p>
          <a:p>
            <a:pPr>
              <a:lnSpc>
                <a:spcPct val="80000"/>
              </a:lnSpc>
              <a:buNone/>
            </a:pPr>
            <a:r>
              <a:rPr lang="zh-CN" altLang="en-US" sz="2400" dirty="0"/>
              <a:t>    </a:t>
            </a:r>
            <a:r>
              <a:rPr lang="en-US" altLang="zh-CN" sz="2400" dirty="0"/>
              <a:t>1) Inquiry is a usual form of invitation to offer </a:t>
            </a:r>
            <a:r>
              <a:rPr lang="zh-CN" altLang="en-US" sz="2400" dirty="0"/>
              <a:t>询盘是一种常见的邀请发盘。</a:t>
            </a:r>
            <a:r>
              <a:rPr lang="en-US" altLang="zh-CN" sz="2400" dirty="0"/>
              <a:t>To offer </a:t>
            </a:r>
            <a:r>
              <a:rPr lang="zh-CN" altLang="en-US" sz="2400" dirty="0"/>
              <a:t>译为“发盘或报盘”都可以。</a:t>
            </a:r>
            <a:endParaRPr lang="zh-CN" altLang="en-US" sz="2400" dirty="0"/>
          </a:p>
          <a:p>
            <a:pPr>
              <a:lnSpc>
                <a:spcPct val="80000"/>
              </a:lnSpc>
              <a:buNone/>
            </a:pPr>
            <a:r>
              <a:rPr lang="zh-CN" altLang="en-US" sz="2400" dirty="0"/>
              <a:t>    </a:t>
            </a:r>
            <a:r>
              <a:rPr lang="en-US" altLang="zh-CN" sz="2400" dirty="0"/>
              <a:t>2) involving quality, quantity, packing, shipment as well as price</a:t>
            </a:r>
            <a:endParaRPr lang="en-US" altLang="zh-CN" sz="2400" dirty="0"/>
          </a:p>
          <a:p>
            <a:pPr>
              <a:lnSpc>
                <a:spcPct val="80000"/>
              </a:lnSpc>
              <a:buNone/>
            </a:pPr>
            <a:r>
              <a:rPr lang="en-US" altLang="zh-CN" sz="2400" dirty="0"/>
              <a:t>    </a:t>
            </a:r>
            <a:r>
              <a:rPr lang="zh-CN" altLang="en-US" sz="2400" dirty="0"/>
              <a:t>其内容包括质量，数量，包装和装运，还有价格。</a:t>
            </a:r>
            <a:endParaRPr lang="zh-CN" altLang="en-US" sz="2400"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标题 13313"/>
          <p:cNvSpPr>
            <a:spLocks noGrp="1"/>
          </p:cNvSpPr>
          <p:nvPr>
            <p:ph type="title"/>
          </p:nvPr>
        </p:nvSpPr>
        <p:spPr/>
        <p:txBody>
          <a:bodyPr anchor="ctr" anchorCtr="0"/>
          <a:lstStyle/>
          <a:p/>
        </p:txBody>
      </p:sp>
      <p:sp>
        <p:nvSpPr>
          <p:cNvPr id="13315" name="文本占位符 13314"/>
          <p:cNvSpPr>
            <a:spLocks noGrp="1"/>
          </p:cNvSpPr>
          <p:nvPr>
            <p:ph type="body" idx="1"/>
          </p:nvPr>
        </p:nvSpPr>
        <p:spPr>
          <a:xfrm>
            <a:off x="395536" y="1412776"/>
            <a:ext cx="8138864" cy="4607024"/>
          </a:xfrm>
        </p:spPr>
        <p:txBody>
          <a:bodyPr/>
          <a:lstStyle/>
          <a:p>
            <a:pPr>
              <a:lnSpc>
                <a:spcPct val="80000"/>
              </a:lnSpc>
              <a:buNone/>
            </a:pPr>
            <a:r>
              <a:rPr lang="en-US" altLang="zh-CN" sz="2400" dirty="0"/>
              <a:t>    asking for samples, catalogue and price list etc. to be sent</a:t>
            </a:r>
            <a:endParaRPr lang="en-US" altLang="zh-CN" sz="2400" dirty="0"/>
          </a:p>
          <a:p>
            <a:pPr>
              <a:lnSpc>
                <a:spcPct val="80000"/>
              </a:lnSpc>
              <a:buNone/>
            </a:pPr>
            <a:r>
              <a:rPr lang="en-US" altLang="zh-CN" sz="2400" dirty="0"/>
              <a:t>    </a:t>
            </a:r>
            <a:r>
              <a:rPr lang="zh-CN" altLang="en-US" sz="2400" dirty="0"/>
              <a:t>索取样品、商品目录以及价目表等。</a:t>
            </a:r>
            <a:endParaRPr lang="zh-CN" altLang="en-US" sz="2400" dirty="0"/>
          </a:p>
          <a:p>
            <a:pPr>
              <a:lnSpc>
                <a:spcPct val="80000"/>
              </a:lnSpc>
              <a:buNone/>
            </a:pPr>
            <a:r>
              <a:rPr lang="zh-CN" altLang="en-US" sz="2400" dirty="0"/>
              <a:t>    </a:t>
            </a:r>
            <a:r>
              <a:rPr lang="en-US" altLang="zh-CN" sz="2400" dirty="0"/>
              <a:t>To be sent </a:t>
            </a:r>
            <a:r>
              <a:rPr lang="zh-CN" altLang="en-US" sz="2400" dirty="0"/>
              <a:t>是动词不定式一般式的被动式， 本意是“由出口商寄送的”，但此处不译，意义也明朗。因前面有讲述卖方“索取”的</a:t>
            </a:r>
            <a:r>
              <a:rPr lang="en-US" altLang="zh-CN" sz="2400" dirty="0"/>
              <a:t>asking.</a:t>
            </a:r>
            <a:endParaRPr lang="en-US" altLang="zh-CN" sz="2400" dirty="0"/>
          </a:p>
          <a:p>
            <a:pPr algn="just">
              <a:lnSpc>
                <a:spcPct val="80000"/>
              </a:lnSpc>
              <a:buNone/>
            </a:pPr>
            <a:r>
              <a:rPr lang="en-US" altLang="zh-CN" sz="2400" dirty="0"/>
              <a:t>6. An offer, a promise of the seller to supply goods on the terms and conditions stated, indicates all the other necessary terms of sales for the buyer’s consideration and acceptance as well as the price of the goods he wishes to sell. </a:t>
            </a:r>
            <a:endParaRPr lang="en-US" altLang="zh-CN" sz="2400" dirty="0"/>
          </a:p>
          <a:p>
            <a:pPr>
              <a:lnSpc>
                <a:spcPct val="80000"/>
              </a:lnSpc>
              <a:buNone/>
            </a:pPr>
            <a:r>
              <a:rPr lang="en-US" altLang="zh-CN" sz="2400" dirty="0"/>
              <a:t>    </a:t>
            </a:r>
            <a:r>
              <a:rPr lang="zh-CN" altLang="en-US" sz="2400" dirty="0"/>
              <a:t>报盘是卖方按照确定的条款供货的承诺，除价格以外，还规定了其他所有条件，以供买方考虑和接受。 </a:t>
            </a:r>
            <a:endParaRPr lang="zh-CN" altLang="en-US" sz="2400"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标题 14337"/>
          <p:cNvSpPr>
            <a:spLocks noGrp="1"/>
          </p:cNvSpPr>
          <p:nvPr>
            <p:ph type="title"/>
          </p:nvPr>
        </p:nvSpPr>
        <p:spPr/>
        <p:txBody>
          <a:bodyPr anchor="ctr" anchorCtr="0"/>
          <a:lstStyle/>
          <a:p/>
        </p:txBody>
      </p:sp>
      <p:sp>
        <p:nvSpPr>
          <p:cNvPr id="14339" name="文本占位符 14338"/>
          <p:cNvSpPr>
            <a:spLocks noGrp="1"/>
          </p:cNvSpPr>
          <p:nvPr>
            <p:ph type="body" idx="1"/>
          </p:nvPr>
        </p:nvSpPr>
        <p:spPr>
          <a:xfrm>
            <a:off x="395536" y="1412776"/>
            <a:ext cx="8138864" cy="4607024"/>
          </a:xfrm>
        </p:spPr>
        <p:txBody>
          <a:bodyPr/>
          <a:lstStyle/>
          <a:p>
            <a:pPr>
              <a:lnSpc>
                <a:spcPct val="90000"/>
              </a:lnSpc>
              <a:buNone/>
            </a:pPr>
            <a:r>
              <a:rPr lang="en-US" altLang="zh-CN" sz="2400" dirty="0"/>
              <a:t>    1)</a:t>
            </a:r>
            <a:r>
              <a:rPr lang="zh-CN" altLang="en-US" sz="2400" dirty="0"/>
              <a:t>这是一个简单句，其主语是</a:t>
            </a:r>
            <a:r>
              <a:rPr lang="en-US" altLang="zh-CN" sz="2400" dirty="0"/>
              <a:t>an offer</a:t>
            </a:r>
            <a:r>
              <a:rPr lang="zh-CN" altLang="en-US" sz="2400" dirty="0"/>
              <a:t>，谓语是</a:t>
            </a:r>
            <a:r>
              <a:rPr lang="en-US" altLang="zh-CN" sz="2400" dirty="0"/>
              <a:t>indicates</a:t>
            </a:r>
            <a:endParaRPr lang="en-US" altLang="zh-CN" sz="2400" dirty="0"/>
          </a:p>
          <a:p>
            <a:pPr>
              <a:lnSpc>
                <a:spcPct val="90000"/>
              </a:lnSpc>
              <a:buNone/>
            </a:pPr>
            <a:r>
              <a:rPr lang="en-US" altLang="zh-CN" sz="2400" dirty="0"/>
              <a:t>    2) a promise of the seller to</a:t>
            </a:r>
            <a:r>
              <a:rPr lang="en-US" altLang="zh-CN" sz="2400" dirty="0">
                <a:latin typeface="Arial" panose="020B0604020202020204" pitchFamily="34" charset="0"/>
              </a:rPr>
              <a:t>…</a:t>
            </a:r>
            <a:r>
              <a:rPr lang="zh-CN" altLang="en-US" sz="2400" dirty="0"/>
              <a:t>是主语的同位语</a:t>
            </a:r>
            <a:endParaRPr lang="zh-CN" altLang="en-US" sz="2400" dirty="0"/>
          </a:p>
          <a:p>
            <a:pPr>
              <a:lnSpc>
                <a:spcPct val="90000"/>
              </a:lnSpc>
              <a:buNone/>
            </a:pPr>
            <a:r>
              <a:rPr lang="zh-CN" altLang="en-US" sz="2400" dirty="0"/>
              <a:t>    </a:t>
            </a:r>
            <a:r>
              <a:rPr lang="en-US" altLang="zh-CN" sz="2400" dirty="0"/>
              <a:t>3) stated </a:t>
            </a:r>
            <a:r>
              <a:rPr lang="zh-CN" altLang="en-US" sz="2400" dirty="0"/>
              <a:t>是过去分词作后置定语修饰</a:t>
            </a:r>
            <a:r>
              <a:rPr lang="en-US" altLang="zh-CN" sz="2400" dirty="0"/>
              <a:t>terms and conditions</a:t>
            </a:r>
            <a:endParaRPr lang="en-US" altLang="zh-CN" sz="2400" dirty="0"/>
          </a:p>
          <a:p>
            <a:pPr>
              <a:lnSpc>
                <a:spcPct val="90000"/>
              </a:lnSpc>
              <a:buNone/>
            </a:pPr>
            <a:r>
              <a:rPr lang="en-US" altLang="zh-CN" sz="2400" dirty="0"/>
              <a:t>    4) he wished to sell </a:t>
            </a:r>
            <a:r>
              <a:rPr lang="zh-CN" altLang="en-US" sz="2400" dirty="0"/>
              <a:t>是定语从句修饰其前的</a:t>
            </a:r>
            <a:r>
              <a:rPr lang="en-US" altLang="zh-CN" sz="2400" dirty="0"/>
              <a:t>goods.</a:t>
            </a:r>
            <a:endParaRPr lang="en-US" altLang="zh-CN" sz="2400" dirty="0"/>
          </a:p>
          <a:p>
            <a:pPr algn="just">
              <a:lnSpc>
                <a:spcPct val="90000"/>
              </a:lnSpc>
              <a:buNone/>
            </a:pPr>
            <a:r>
              <a:rPr lang="en-US" altLang="zh-CN" sz="2400" dirty="0"/>
              <a:t>7. It is actually an unreserved assent or commitment of the buyers or sellers who are willing to enter into a contract in accordance with the terms and conditions agreed upon after preliminary mutual negotiations.</a:t>
            </a:r>
            <a:endParaRPr lang="en-US" altLang="zh-CN" sz="2400" dirty="0"/>
          </a:p>
          <a:p>
            <a:pPr>
              <a:lnSpc>
                <a:spcPct val="90000"/>
              </a:lnSpc>
              <a:buNone/>
            </a:pPr>
            <a:r>
              <a:rPr lang="en-US" altLang="zh-CN" sz="2400" dirty="0"/>
              <a:t>    </a:t>
            </a:r>
            <a:r>
              <a:rPr lang="zh-CN" altLang="en-US" sz="2400" dirty="0"/>
              <a:t>实际上，接受是买方或卖方根据前期共同的磋商之后达成的条款愿意签署合同的一种无保留的同意或承诺。 </a:t>
            </a:r>
            <a:endParaRPr lang="zh-CN" altLang="en-US" sz="2400"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标题 15361"/>
          <p:cNvSpPr>
            <a:spLocks noGrp="1"/>
          </p:cNvSpPr>
          <p:nvPr>
            <p:ph type="title"/>
          </p:nvPr>
        </p:nvSpPr>
        <p:spPr/>
        <p:txBody>
          <a:bodyPr anchor="ctr" anchorCtr="0"/>
          <a:lstStyle/>
          <a:p/>
        </p:txBody>
      </p:sp>
      <p:sp>
        <p:nvSpPr>
          <p:cNvPr id="15363" name="文本占位符 15362"/>
          <p:cNvSpPr>
            <a:spLocks noGrp="1"/>
          </p:cNvSpPr>
          <p:nvPr>
            <p:ph type="body" idx="1"/>
          </p:nvPr>
        </p:nvSpPr>
        <p:spPr>
          <a:xfrm>
            <a:off x="519113" y="1600200"/>
            <a:ext cx="8015287" cy="4419600"/>
          </a:xfrm>
        </p:spPr>
        <p:txBody>
          <a:bodyPr/>
          <a:lstStyle/>
          <a:p>
            <a:pPr>
              <a:lnSpc>
                <a:spcPct val="80000"/>
              </a:lnSpc>
              <a:buNone/>
            </a:pPr>
            <a:r>
              <a:rPr lang="en-US" altLang="zh-CN" sz="2400" dirty="0"/>
              <a:t>    1) an unreserved assent or commitment (of the buyer or the seller)</a:t>
            </a:r>
            <a:endParaRPr lang="en-US" altLang="zh-CN" sz="2400" dirty="0"/>
          </a:p>
          <a:p>
            <a:pPr>
              <a:lnSpc>
                <a:spcPct val="80000"/>
              </a:lnSpc>
              <a:buNone/>
            </a:pPr>
            <a:r>
              <a:rPr lang="en-US" altLang="zh-CN" sz="2400" dirty="0"/>
              <a:t>        (</a:t>
            </a:r>
            <a:r>
              <a:rPr lang="zh-CN" altLang="en-US" sz="2400" dirty="0"/>
              <a:t>卖方或卖方的</a:t>
            </a:r>
            <a:r>
              <a:rPr lang="en-US" altLang="zh-CN" sz="2400" dirty="0"/>
              <a:t>)</a:t>
            </a:r>
            <a:r>
              <a:rPr lang="zh-CN" altLang="en-US" sz="2400" dirty="0"/>
              <a:t>一种无保留的同意和承诺。</a:t>
            </a:r>
            <a:endParaRPr lang="zh-CN" altLang="en-US" sz="2400" dirty="0"/>
          </a:p>
          <a:p>
            <a:pPr>
              <a:lnSpc>
                <a:spcPct val="80000"/>
              </a:lnSpc>
              <a:buNone/>
            </a:pPr>
            <a:r>
              <a:rPr lang="zh-CN" altLang="en-US" sz="2400" dirty="0"/>
              <a:t>    </a:t>
            </a:r>
            <a:r>
              <a:rPr lang="en-US" altLang="zh-CN" sz="2400" dirty="0"/>
              <a:t>2) who are willing to enter into a contract </a:t>
            </a:r>
            <a:r>
              <a:rPr lang="zh-CN" altLang="en-US" sz="2400" dirty="0"/>
              <a:t>定语从句，修饰</a:t>
            </a:r>
            <a:r>
              <a:rPr lang="en-US" altLang="zh-CN" sz="2400" dirty="0"/>
              <a:t>buyers or sellers, </a:t>
            </a:r>
            <a:r>
              <a:rPr lang="zh-CN" altLang="en-US" sz="2400" dirty="0"/>
              <a:t>译为“愿意签署合同的”买方或卖方。</a:t>
            </a:r>
            <a:endParaRPr lang="zh-CN" altLang="en-US" sz="2400" dirty="0"/>
          </a:p>
          <a:p>
            <a:pPr>
              <a:lnSpc>
                <a:spcPct val="80000"/>
              </a:lnSpc>
              <a:buNone/>
            </a:pPr>
            <a:r>
              <a:rPr lang="zh-CN" altLang="en-US" sz="2400" dirty="0"/>
              <a:t>    </a:t>
            </a:r>
            <a:r>
              <a:rPr lang="en-US" altLang="zh-CN" sz="2400" dirty="0"/>
              <a:t>3) enter into =sign </a:t>
            </a:r>
            <a:r>
              <a:rPr lang="zh-CN" altLang="en-US" sz="2400" dirty="0"/>
              <a:t>签署，签订</a:t>
            </a:r>
            <a:endParaRPr lang="zh-CN" altLang="en-US" sz="2400" dirty="0"/>
          </a:p>
          <a:p>
            <a:pPr>
              <a:lnSpc>
                <a:spcPct val="80000"/>
              </a:lnSpc>
              <a:buNone/>
            </a:pPr>
            <a:r>
              <a:rPr lang="zh-CN" altLang="en-US" sz="2400" dirty="0"/>
              <a:t>    </a:t>
            </a:r>
            <a:r>
              <a:rPr lang="en-US" altLang="zh-CN" sz="2400" dirty="0"/>
              <a:t>4) in accordance with</a:t>
            </a:r>
            <a:r>
              <a:rPr lang="en-US" altLang="zh-CN" sz="2400" dirty="0">
                <a:latin typeface="Arial" panose="020B0604020202020204" pitchFamily="34" charset="0"/>
              </a:rPr>
              <a:t>…</a:t>
            </a:r>
            <a:r>
              <a:rPr lang="en-US" altLang="zh-CN" sz="2400" dirty="0"/>
              <a:t> </a:t>
            </a:r>
            <a:r>
              <a:rPr lang="zh-CN" altLang="en-US" sz="2400" dirty="0"/>
              <a:t>根据</a:t>
            </a:r>
            <a:endParaRPr lang="zh-CN" altLang="en-US" sz="2400" dirty="0"/>
          </a:p>
          <a:p>
            <a:pPr>
              <a:lnSpc>
                <a:spcPct val="80000"/>
              </a:lnSpc>
              <a:buNone/>
            </a:pPr>
            <a:r>
              <a:rPr lang="zh-CN" altLang="en-US" sz="2400" dirty="0"/>
              <a:t>    </a:t>
            </a:r>
            <a:r>
              <a:rPr lang="en-US" altLang="zh-CN" sz="2400" dirty="0"/>
              <a:t>5) terms and conditions </a:t>
            </a:r>
            <a:r>
              <a:rPr lang="zh-CN" altLang="en-US" sz="2400" dirty="0"/>
              <a:t>条款（商务英语中常用两个</a:t>
            </a:r>
            <a:endParaRPr lang="zh-CN" altLang="en-US" sz="2400" dirty="0"/>
          </a:p>
          <a:p>
            <a:pPr>
              <a:lnSpc>
                <a:spcPct val="80000"/>
              </a:lnSpc>
              <a:buNone/>
            </a:pPr>
            <a:r>
              <a:rPr lang="zh-CN" altLang="en-US" sz="2400" dirty="0"/>
              <a:t>        并列的同义词表示同一个含义，以示强调）</a:t>
            </a:r>
            <a:endParaRPr lang="zh-CN" altLang="en-US" sz="2400" dirty="0"/>
          </a:p>
          <a:p>
            <a:pPr>
              <a:lnSpc>
                <a:spcPct val="80000"/>
              </a:lnSpc>
              <a:buNone/>
            </a:pPr>
            <a:r>
              <a:rPr lang="zh-CN" altLang="en-US" sz="2400" dirty="0"/>
              <a:t>    </a:t>
            </a:r>
            <a:r>
              <a:rPr lang="en-US" altLang="zh-CN" sz="2400" dirty="0"/>
              <a:t>6) agreed upon after preliminary mutual negotiations.</a:t>
            </a:r>
            <a:endParaRPr lang="en-US" altLang="zh-CN" sz="2400" dirty="0"/>
          </a:p>
          <a:p>
            <a:pPr>
              <a:lnSpc>
                <a:spcPct val="80000"/>
              </a:lnSpc>
              <a:buNone/>
            </a:pPr>
            <a:r>
              <a:rPr lang="en-US" altLang="zh-CN" sz="2400" dirty="0"/>
              <a:t>        </a:t>
            </a:r>
            <a:r>
              <a:rPr lang="zh-CN" altLang="en-US" sz="2400" dirty="0"/>
              <a:t>根据前期共同（相互）磋商达成一致的（条款）</a:t>
            </a:r>
            <a:endParaRPr lang="zh-CN" altLang="en-US" sz="2400" dirty="0"/>
          </a:p>
          <a:p>
            <a:pPr>
              <a:lnSpc>
                <a:spcPct val="80000"/>
              </a:lnSpc>
              <a:buNone/>
            </a:pPr>
            <a:endParaRPr lang="zh-CN" altLang="en-US" sz="2400"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文本占位符 16385"/>
          <p:cNvSpPr>
            <a:spLocks noGrp="1"/>
          </p:cNvSpPr>
          <p:nvPr>
            <p:ph type="body" idx="4294967295"/>
          </p:nvPr>
        </p:nvSpPr>
        <p:spPr>
          <a:xfrm>
            <a:off x="251520" y="332656"/>
            <a:ext cx="8460680" cy="5184775"/>
          </a:xfrm>
        </p:spPr>
        <p:txBody>
          <a:bodyPr/>
          <a:lstStyle/>
          <a:p>
            <a:pPr marL="609600" indent="-609600">
              <a:lnSpc>
                <a:spcPct val="80000"/>
              </a:lnSpc>
              <a:buNone/>
            </a:pPr>
            <a:r>
              <a:rPr lang="en-US" altLang="zh-CN" sz="2400" dirty="0"/>
              <a:t>8.After being signed by both parties, a contract will</a:t>
            </a:r>
            <a:endParaRPr lang="en-US" altLang="zh-CN" sz="2400" dirty="0"/>
          </a:p>
          <a:p>
            <a:pPr marL="609600" indent="-609600">
              <a:lnSpc>
                <a:spcPct val="80000"/>
              </a:lnSpc>
              <a:buNone/>
            </a:pPr>
            <a:r>
              <a:rPr lang="en-US" altLang="zh-CN" sz="2400" dirty="0"/>
              <a:t>   become a formal  legal document binding upon both</a:t>
            </a:r>
            <a:endParaRPr lang="en-US" altLang="zh-CN" sz="2400" dirty="0"/>
          </a:p>
          <a:p>
            <a:pPr marL="609600" indent="-609600">
              <a:lnSpc>
                <a:spcPct val="80000"/>
              </a:lnSpc>
              <a:buNone/>
            </a:pPr>
            <a:r>
              <a:rPr lang="en-US" altLang="zh-CN" sz="2400" dirty="0"/>
              <a:t>   parties. </a:t>
            </a:r>
            <a:endParaRPr lang="en-US" altLang="zh-CN" sz="2400" dirty="0"/>
          </a:p>
          <a:p>
            <a:pPr marL="609600" indent="-609600">
              <a:lnSpc>
                <a:spcPct val="80000"/>
              </a:lnSpc>
              <a:buNone/>
            </a:pPr>
            <a:r>
              <a:rPr lang="en-US" altLang="zh-CN" sz="2400" dirty="0"/>
              <a:t>   </a:t>
            </a:r>
            <a:r>
              <a:rPr lang="zh-CN" altLang="en-US" sz="2400" dirty="0"/>
              <a:t>经双方签署后，合同则成为正式法律文件，对双方具有</a:t>
            </a:r>
            <a:endParaRPr lang="zh-CN" altLang="en-US" sz="2400" dirty="0"/>
          </a:p>
          <a:p>
            <a:pPr marL="609600" indent="-609600">
              <a:lnSpc>
                <a:spcPct val="80000"/>
              </a:lnSpc>
              <a:buNone/>
            </a:pPr>
            <a:r>
              <a:rPr lang="zh-CN" altLang="en-US" sz="2400" dirty="0"/>
              <a:t>   约束力。</a:t>
            </a:r>
            <a:endParaRPr lang="zh-CN" altLang="en-US" sz="2400" dirty="0"/>
          </a:p>
          <a:p>
            <a:pPr marL="609600" indent="-609600">
              <a:lnSpc>
                <a:spcPct val="80000"/>
              </a:lnSpc>
              <a:buNone/>
            </a:pPr>
            <a:r>
              <a:rPr lang="zh-CN" altLang="en-US" sz="2400" dirty="0"/>
              <a:t>    </a:t>
            </a:r>
            <a:r>
              <a:rPr lang="en-US" altLang="zh-CN" sz="2400" dirty="0"/>
              <a:t>1)After being signed by both parties, </a:t>
            </a:r>
            <a:r>
              <a:rPr lang="zh-CN" altLang="en-US" sz="2400" dirty="0"/>
              <a:t>合同一旦由双方签署后。动名词的被动式</a:t>
            </a:r>
            <a:r>
              <a:rPr lang="en-US" altLang="zh-CN" sz="2400" dirty="0"/>
              <a:t>being signed</a:t>
            </a:r>
            <a:r>
              <a:rPr lang="zh-CN" altLang="en-US" sz="2400" dirty="0"/>
              <a:t>作介词宾语。</a:t>
            </a:r>
            <a:endParaRPr lang="zh-CN" altLang="en-US" sz="2400" dirty="0"/>
          </a:p>
          <a:p>
            <a:pPr marL="609600" indent="-609600">
              <a:lnSpc>
                <a:spcPct val="80000"/>
              </a:lnSpc>
              <a:buNone/>
            </a:pPr>
            <a:r>
              <a:rPr lang="zh-CN" altLang="en-US" sz="2400" dirty="0"/>
              <a:t>    </a:t>
            </a:r>
            <a:r>
              <a:rPr lang="en-US" altLang="zh-CN" sz="2400" dirty="0"/>
              <a:t>2)A formal legal document </a:t>
            </a:r>
            <a:r>
              <a:rPr lang="zh-CN" altLang="en-US" sz="2400" dirty="0"/>
              <a:t>一份正式的法律文件。</a:t>
            </a:r>
            <a:endParaRPr lang="zh-CN" altLang="en-US" sz="2400" dirty="0"/>
          </a:p>
          <a:p>
            <a:pPr marL="609600" indent="-609600">
              <a:lnSpc>
                <a:spcPct val="80000"/>
              </a:lnSpc>
              <a:buNone/>
            </a:pPr>
            <a:r>
              <a:rPr lang="zh-CN" altLang="en-US" sz="2400" dirty="0"/>
              <a:t>    </a:t>
            </a:r>
            <a:r>
              <a:rPr lang="en-US" altLang="zh-CN" sz="2400" dirty="0"/>
              <a:t>3)Binding upon both parties </a:t>
            </a:r>
            <a:r>
              <a:rPr lang="zh-CN" altLang="en-US" sz="2400" dirty="0"/>
              <a:t>约束双方</a:t>
            </a:r>
            <a:endParaRPr lang="zh-CN" altLang="en-US" sz="2400" dirty="0"/>
          </a:p>
          <a:p>
            <a:pPr marL="609600" indent="-609600" algn="just">
              <a:lnSpc>
                <a:spcPct val="80000"/>
              </a:lnSpc>
              <a:buNone/>
            </a:pPr>
            <a:r>
              <a:rPr lang="en-US" altLang="zh-CN" sz="2400" dirty="0"/>
              <a:t>9. The performance of export contract usually goes through</a:t>
            </a:r>
            <a:endParaRPr lang="en-US" altLang="zh-CN" sz="2400" dirty="0"/>
          </a:p>
          <a:p>
            <a:pPr marL="609600" indent="-609600" algn="just">
              <a:lnSpc>
                <a:spcPct val="80000"/>
              </a:lnSpc>
              <a:buNone/>
            </a:pPr>
            <a:r>
              <a:rPr lang="en-US" altLang="zh-CN" sz="2400" dirty="0"/>
              <a:t>    the process of goods preparation, inspection application,</a:t>
            </a:r>
            <a:endParaRPr lang="en-US" altLang="zh-CN" sz="2400" dirty="0"/>
          </a:p>
          <a:p>
            <a:pPr marL="609600" indent="-609600" algn="just">
              <a:lnSpc>
                <a:spcPct val="80000"/>
              </a:lnSpc>
              <a:buNone/>
            </a:pPr>
            <a:r>
              <a:rPr lang="en-US" altLang="zh-CN" sz="2400" dirty="0"/>
              <a:t>    reminding of L/C issuance, examination and amendment</a:t>
            </a:r>
            <a:endParaRPr lang="en-US" altLang="zh-CN" sz="2400" dirty="0"/>
          </a:p>
          <a:p>
            <a:pPr marL="609600" indent="-609600" algn="just">
              <a:lnSpc>
                <a:spcPct val="80000"/>
              </a:lnSpc>
              <a:buNone/>
            </a:pPr>
            <a:r>
              <a:rPr lang="en-US" altLang="zh-CN" sz="2400" dirty="0"/>
              <a:t>    to L/C, chartering, space booking, shipment, documents</a:t>
            </a:r>
            <a:endParaRPr lang="en-US" altLang="zh-CN" sz="2400" dirty="0"/>
          </a:p>
          <a:p>
            <a:pPr marL="609600" indent="-609600" algn="just">
              <a:lnSpc>
                <a:spcPct val="80000"/>
              </a:lnSpc>
              <a:buNone/>
            </a:pPr>
            <a:r>
              <a:rPr lang="en-US" altLang="zh-CN" sz="2400" dirty="0"/>
              <a:t>    preparation for payment negotiation and settlement of </a:t>
            </a:r>
            <a:endParaRPr lang="en-US" altLang="zh-CN" sz="2400" dirty="0"/>
          </a:p>
          <a:p>
            <a:pPr marL="609600" indent="-609600" algn="just">
              <a:lnSpc>
                <a:spcPct val="80000"/>
              </a:lnSpc>
              <a:buNone/>
            </a:pPr>
            <a:r>
              <a:rPr lang="en-US" altLang="zh-CN" sz="2400" dirty="0"/>
              <a:t>    claims (if any). </a:t>
            </a:r>
            <a:endParaRPr lang="en-US" altLang="zh-CN" sz="2400" dirty="0"/>
          </a:p>
          <a:p>
            <a:pPr marL="609600" indent="-609600">
              <a:lnSpc>
                <a:spcPct val="80000"/>
              </a:lnSpc>
              <a:buNone/>
            </a:pPr>
            <a:r>
              <a:rPr lang="en-US" altLang="zh-CN" sz="2400" dirty="0"/>
              <a:t>    </a:t>
            </a:r>
            <a:r>
              <a:rPr lang="zh-CN" altLang="en-US" sz="2400" dirty="0"/>
              <a:t>出口合同的履行通常包括备货、报检、催证、审证、改证、</a:t>
            </a:r>
            <a:endParaRPr lang="en-US" altLang="zh-CN" sz="2400" dirty="0"/>
          </a:p>
          <a:p>
            <a:pPr marL="609600" indent="-609600">
              <a:lnSpc>
                <a:spcPct val="80000"/>
              </a:lnSpc>
              <a:buNone/>
            </a:pPr>
            <a:r>
              <a:rPr lang="en-US" altLang="zh-CN" sz="2400" dirty="0"/>
              <a:t>    </a:t>
            </a:r>
            <a:r>
              <a:rPr lang="zh-CN" altLang="en-US" sz="2400" dirty="0"/>
              <a:t>租船、订舱、装运、制单结汇和理赔。 </a:t>
            </a:r>
            <a:endParaRPr lang="zh-CN" altLang="en-US" sz="2400" dirty="0"/>
          </a:p>
          <a:p>
            <a:pPr marL="609600" indent="-609600">
              <a:lnSpc>
                <a:spcPct val="80000"/>
              </a:lnSpc>
            </a:pPr>
            <a:endParaRPr lang="zh-CN" altLang="en-US" sz="2400"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文本占位符 17409"/>
          <p:cNvSpPr>
            <a:spLocks noGrp="1"/>
          </p:cNvSpPr>
          <p:nvPr>
            <p:ph type="body" idx="4294967295"/>
          </p:nvPr>
        </p:nvSpPr>
        <p:spPr>
          <a:xfrm>
            <a:off x="384807" y="404664"/>
            <a:ext cx="8374385" cy="4525962"/>
          </a:xfrm>
        </p:spPr>
        <p:txBody>
          <a:bodyPr/>
          <a:lstStyle/>
          <a:p>
            <a:pPr>
              <a:lnSpc>
                <a:spcPct val="80000"/>
              </a:lnSpc>
              <a:buNone/>
            </a:pPr>
            <a:r>
              <a:rPr lang="en-US" altLang="zh-CN" sz="2400" dirty="0"/>
              <a:t>1) go through the process of </a:t>
            </a:r>
            <a:r>
              <a:rPr lang="en-US" altLang="zh-CN" sz="2400" dirty="0">
                <a:latin typeface="Arial" panose="020B0604020202020204" pitchFamily="34" charset="0"/>
              </a:rPr>
              <a:t>…</a:t>
            </a:r>
            <a:endParaRPr lang="en-US" altLang="zh-CN" sz="2400" dirty="0"/>
          </a:p>
          <a:p>
            <a:pPr>
              <a:lnSpc>
                <a:spcPct val="80000"/>
              </a:lnSpc>
              <a:buNone/>
            </a:pPr>
            <a:r>
              <a:rPr lang="zh-CN" altLang="en-US" sz="2400" dirty="0"/>
              <a:t>经历（包括）</a:t>
            </a:r>
            <a:r>
              <a:rPr lang="en-US" altLang="zh-CN" sz="2400" dirty="0">
                <a:latin typeface="Arial" panose="020B0604020202020204" pitchFamily="34" charset="0"/>
              </a:rPr>
              <a:t>……</a:t>
            </a:r>
            <a:r>
              <a:rPr lang="zh-CN" altLang="en-US" sz="2400" dirty="0"/>
              <a:t>的过程</a:t>
            </a:r>
            <a:endParaRPr lang="zh-CN" altLang="en-US" sz="2400" dirty="0"/>
          </a:p>
          <a:p>
            <a:pPr>
              <a:lnSpc>
                <a:spcPct val="80000"/>
              </a:lnSpc>
              <a:buNone/>
            </a:pPr>
            <a:r>
              <a:rPr lang="zh-CN" altLang="en-US" sz="2400" dirty="0"/>
              <a:t> </a:t>
            </a:r>
            <a:r>
              <a:rPr lang="en-US" altLang="zh-CN" sz="2400" dirty="0"/>
              <a:t>2) </a:t>
            </a:r>
            <a:r>
              <a:rPr lang="zh-CN" altLang="en-US" sz="2400" dirty="0"/>
              <a:t>注意以下单词或短语的商务含义和译文：</a:t>
            </a:r>
            <a:r>
              <a:rPr lang="en-US" altLang="zh-CN" sz="2400" dirty="0"/>
              <a:t>goods </a:t>
            </a:r>
            <a:endParaRPr lang="en-US" altLang="zh-CN" sz="2400" dirty="0"/>
          </a:p>
          <a:p>
            <a:pPr>
              <a:lnSpc>
                <a:spcPct val="80000"/>
              </a:lnSpc>
              <a:buNone/>
            </a:pPr>
            <a:r>
              <a:rPr lang="en-US" altLang="zh-CN" sz="2400" dirty="0"/>
              <a:t>preparation </a:t>
            </a:r>
            <a:r>
              <a:rPr lang="zh-CN" altLang="en-US" sz="2400" dirty="0"/>
              <a:t>备货， </a:t>
            </a:r>
            <a:r>
              <a:rPr lang="en-US" altLang="zh-CN" sz="2400" dirty="0"/>
              <a:t>inspection application</a:t>
            </a:r>
            <a:r>
              <a:rPr lang="zh-CN" altLang="en-US" sz="2400" dirty="0"/>
              <a:t>报检，</a:t>
            </a:r>
            <a:r>
              <a:rPr lang="en-US" altLang="zh-CN" sz="2400" dirty="0"/>
              <a:t>reminding of </a:t>
            </a:r>
            <a:endParaRPr lang="en-US" altLang="zh-CN" sz="2400" dirty="0"/>
          </a:p>
          <a:p>
            <a:pPr>
              <a:lnSpc>
                <a:spcPct val="80000"/>
              </a:lnSpc>
              <a:buNone/>
            </a:pPr>
            <a:r>
              <a:rPr lang="en-US" altLang="zh-CN" sz="2400" dirty="0"/>
              <a:t>L/C issuance</a:t>
            </a:r>
            <a:r>
              <a:rPr lang="zh-CN" altLang="en-US" sz="2400" dirty="0"/>
              <a:t>催证，</a:t>
            </a:r>
            <a:r>
              <a:rPr lang="en-US" altLang="zh-CN" sz="2400" dirty="0"/>
              <a:t>examination and amendment to L/C</a:t>
            </a:r>
            <a:r>
              <a:rPr lang="zh-CN" altLang="en-US" sz="2400" dirty="0"/>
              <a:t>审证</a:t>
            </a:r>
            <a:endParaRPr lang="en-US" altLang="zh-CN" sz="2400" dirty="0"/>
          </a:p>
          <a:p>
            <a:pPr>
              <a:lnSpc>
                <a:spcPct val="80000"/>
              </a:lnSpc>
              <a:buNone/>
            </a:pPr>
            <a:r>
              <a:rPr lang="zh-CN" altLang="en-US" sz="2400" dirty="0"/>
              <a:t>和改证， </a:t>
            </a:r>
            <a:r>
              <a:rPr lang="en-US" altLang="zh-CN" sz="2400" dirty="0"/>
              <a:t>chartering </a:t>
            </a:r>
            <a:r>
              <a:rPr lang="zh-CN" altLang="en-US" sz="2400" dirty="0"/>
              <a:t>租船，</a:t>
            </a:r>
            <a:r>
              <a:rPr lang="en-US" altLang="zh-CN" sz="2400" dirty="0"/>
              <a:t>space booking</a:t>
            </a:r>
            <a:r>
              <a:rPr lang="zh-CN" altLang="en-US" sz="2400" dirty="0"/>
              <a:t>订舱，</a:t>
            </a:r>
            <a:r>
              <a:rPr lang="en-US" altLang="zh-CN" sz="2400" dirty="0"/>
              <a:t>shipment</a:t>
            </a:r>
            <a:r>
              <a:rPr lang="zh-CN" altLang="en-US" sz="2400" dirty="0"/>
              <a:t>装</a:t>
            </a:r>
            <a:endParaRPr lang="en-US" altLang="zh-CN" sz="2400" dirty="0"/>
          </a:p>
          <a:p>
            <a:pPr>
              <a:lnSpc>
                <a:spcPct val="80000"/>
              </a:lnSpc>
              <a:buNone/>
            </a:pPr>
            <a:r>
              <a:rPr lang="zh-CN" altLang="en-US" sz="2400" dirty="0"/>
              <a:t>运，</a:t>
            </a:r>
            <a:r>
              <a:rPr lang="en-US" altLang="zh-CN" sz="2400" dirty="0"/>
              <a:t>documents preparation for payment negotiation </a:t>
            </a:r>
            <a:r>
              <a:rPr lang="zh-CN" altLang="en-US" sz="2400" dirty="0"/>
              <a:t>制单结</a:t>
            </a:r>
            <a:endParaRPr lang="en-US" altLang="zh-CN" sz="2400" dirty="0"/>
          </a:p>
          <a:p>
            <a:pPr>
              <a:lnSpc>
                <a:spcPct val="80000"/>
              </a:lnSpc>
              <a:buNone/>
            </a:pPr>
            <a:r>
              <a:rPr lang="zh-CN" altLang="en-US" sz="2400" dirty="0"/>
              <a:t>汇，</a:t>
            </a:r>
            <a:r>
              <a:rPr lang="en-US" altLang="zh-CN" sz="2400" dirty="0"/>
              <a:t>settlement of claims</a:t>
            </a:r>
            <a:r>
              <a:rPr lang="zh-CN" altLang="en-US" sz="2400" dirty="0"/>
              <a:t>理赔。</a:t>
            </a:r>
            <a:endParaRPr lang="zh-CN" altLang="en-US" sz="2400" dirty="0"/>
          </a:p>
          <a:p>
            <a:pPr algn="just">
              <a:lnSpc>
                <a:spcPct val="80000"/>
              </a:lnSpc>
              <a:buNone/>
            </a:pPr>
            <a:r>
              <a:rPr lang="en-US" altLang="zh-CN" sz="2400" dirty="0"/>
              <a:t>10. In the case of import contracts on FOB and L/C basis, </a:t>
            </a:r>
            <a:endParaRPr lang="en-US" altLang="zh-CN" sz="2400" dirty="0"/>
          </a:p>
          <a:p>
            <a:pPr algn="just">
              <a:lnSpc>
                <a:spcPct val="80000"/>
              </a:lnSpc>
              <a:buNone/>
            </a:pPr>
            <a:r>
              <a:rPr lang="en-US" altLang="zh-CN" sz="2400" dirty="0"/>
              <a:t>the performance usually goes through the process of credit </a:t>
            </a:r>
            <a:endParaRPr lang="en-US" altLang="zh-CN" sz="2400" dirty="0"/>
          </a:p>
          <a:p>
            <a:pPr algn="just">
              <a:lnSpc>
                <a:spcPct val="80000"/>
              </a:lnSpc>
              <a:buNone/>
            </a:pPr>
            <a:r>
              <a:rPr lang="en-US" altLang="zh-CN" sz="2400" dirty="0"/>
              <a:t>issuance, vessel dispatch for taking over deliveries, </a:t>
            </a:r>
            <a:endParaRPr lang="en-US" altLang="zh-CN" sz="2400" dirty="0"/>
          </a:p>
          <a:p>
            <a:pPr algn="just">
              <a:lnSpc>
                <a:spcPct val="80000"/>
              </a:lnSpc>
              <a:buNone/>
            </a:pPr>
            <a:r>
              <a:rPr lang="en-US" altLang="zh-CN" sz="2400" dirty="0"/>
              <a:t>insurance, examination of documents, payment, customs </a:t>
            </a:r>
            <a:endParaRPr lang="en-US" altLang="zh-CN" sz="2400" dirty="0"/>
          </a:p>
          <a:p>
            <a:pPr algn="just">
              <a:lnSpc>
                <a:spcPct val="80000"/>
              </a:lnSpc>
              <a:buNone/>
            </a:pPr>
            <a:r>
              <a:rPr lang="en-US" altLang="zh-CN" sz="2400" dirty="0"/>
              <a:t>clearance, check and acceptance and claims for the imports </a:t>
            </a:r>
            <a:endParaRPr lang="en-US" altLang="zh-CN" sz="2400" dirty="0"/>
          </a:p>
          <a:p>
            <a:pPr algn="just">
              <a:lnSpc>
                <a:spcPct val="80000"/>
              </a:lnSpc>
              <a:buNone/>
            </a:pPr>
            <a:r>
              <a:rPr lang="en-US" altLang="zh-CN" sz="2400" dirty="0"/>
              <a:t>(if any). </a:t>
            </a:r>
            <a:endParaRPr lang="en-US" altLang="zh-CN" sz="2400" dirty="0"/>
          </a:p>
          <a:p>
            <a:pPr>
              <a:lnSpc>
                <a:spcPct val="80000"/>
              </a:lnSpc>
              <a:buNone/>
            </a:pPr>
            <a:r>
              <a:rPr lang="zh-CN" altLang="en-US" sz="2400" dirty="0"/>
              <a:t>就按</a:t>
            </a:r>
            <a:r>
              <a:rPr lang="en-US" altLang="zh-CN" sz="2400" dirty="0"/>
              <a:t>FOB</a:t>
            </a:r>
            <a:r>
              <a:rPr lang="zh-CN" altLang="en-US" sz="2400" dirty="0"/>
              <a:t>价格条件和信用证方式成交的进口合同而言，履约</a:t>
            </a:r>
            <a:endParaRPr lang="en-US" altLang="zh-CN" sz="2400" dirty="0"/>
          </a:p>
          <a:p>
            <a:pPr>
              <a:lnSpc>
                <a:spcPct val="80000"/>
              </a:lnSpc>
              <a:buNone/>
            </a:pPr>
            <a:r>
              <a:rPr lang="zh-CN" altLang="en-US" sz="2400" dirty="0"/>
              <a:t>的过程一般有开证、派船接运货物、投报货运险、验单、付</a:t>
            </a:r>
            <a:endParaRPr lang="en-US" altLang="zh-CN" sz="2400" dirty="0"/>
          </a:p>
          <a:p>
            <a:pPr>
              <a:lnSpc>
                <a:spcPct val="80000"/>
              </a:lnSpc>
              <a:buNone/>
            </a:pPr>
            <a:r>
              <a:rPr lang="zh-CN" altLang="en-US" sz="2400" dirty="0"/>
              <a:t>汇、报关、验收和进行进口索赔。</a:t>
            </a:r>
            <a:endParaRPr lang="zh-CN" altLang="en-US" sz="2400"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标题 18433"/>
          <p:cNvSpPr>
            <a:spLocks noGrp="1"/>
          </p:cNvSpPr>
          <p:nvPr>
            <p:ph type="title"/>
          </p:nvPr>
        </p:nvSpPr>
        <p:spPr/>
        <p:txBody>
          <a:bodyPr anchor="ctr" anchorCtr="0"/>
          <a:lstStyle/>
          <a:p/>
        </p:txBody>
      </p:sp>
      <p:sp>
        <p:nvSpPr>
          <p:cNvPr id="18435" name="文本占位符 18434"/>
          <p:cNvSpPr>
            <a:spLocks noGrp="1"/>
          </p:cNvSpPr>
          <p:nvPr>
            <p:ph type="body" idx="1"/>
          </p:nvPr>
        </p:nvSpPr>
        <p:spPr>
          <a:xfrm>
            <a:off x="395536" y="1340768"/>
            <a:ext cx="8280920" cy="4419600"/>
          </a:xfrm>
        </p:spPr>
        <p:txBody>
          <a:bodyPr/>
          <a:lstStyle/>
          <a:p>
            <a:pPr marL="0" indent="0">
              <a:lnSpc>
                <a:spcPct val="80000"/>
              </a:lnSpc>
              <a:buNone/>
            </a:pPr>
            <a:r>
              <a:rPr lang="en-US" altLang="zh-CN" sz="2400" dirty="0"/>
              <a:t>1</a:t>
            </a:r>
            <a:r>
              <a:rPr lang="zh-CN" altLang="en-US" sz="2400" dirty="0"/>
              <a:t>）</a:t>
            </a:r>
            <a:r>
              <a:rPr lang="en-US" altLang="zh-CN" sz="2400" dirty="0"/>
              <a:t>in the case of import contracts on FOB and L/C basis </a:t>
            </a:r>
            <a:endParaRPr lang="en-US" altLang="zh-CN" sz="2400" dirty="0"/>
          </a:p>
          <a:p>
            <a:pPr marL="0" indent="0">
              <a:lnSpc>
                <a:spcPct val="80000"/>
              </a:lnSpc>
              <a:buNone/>
            </a:pPr>
            <a:r>
              <a:rPr lang="zh-CN" altLang="en-US" sz="2400" dirty="0"/>
              <a:t>就按</a:t>
            </a:r>
            <a:r>
              <a:rPr lang="en-US" altLang="zh-CN" sz="2400" dirty="0"/>
              <a:t>FOB</a:t>
            </a:r>
            <a:r>
              <a:rPr lang="zh-CN" altLang="en-US" sz="2400" dirty="0"/>
              <a:t>价格条件和信用证方式成交的进口合同而言。</a:t>
            </a:r>
            <a:endParaRPr lang="zh-CN" altLang="en-US" sz="2400" dirty="0"/>
          </a:p>
          <a:p>
            <a:pPr>
              <a:lnSpc>
                <a:spcPct val="80000"/>
              </a:lnSpc>
              <a:buNone/>
            </a:pPr>
            <a:r>
              <a:rPr lang="en-US" altLang="zh-CN" sz="2400" dirty="0"/>
              <a:t>In the case of </a:t>
            </a:r>
            <a:r>
              <a:rPr lang="en-US" altLang="zh-CN" sz="2400" dirty="0">
                <a:latin typeface="Arial" panose="020B0604020202020204" pitchFamily="34" charset="0"/>
              </a:rPr>
              <a:t>…</a:t>
            </a:r>
            <a:r>
              <a:rPr lang="zh-CN" altLang="en-US" sz="2400" dirty="0"/>
              <a:t>在</a:t>
            </a:r>
            <a:r>
              <a:rPr lang="en-US" altLang="zh-CN" sz="2400" dirty="0">
                <a:latin typeface="Arial" panose="020B0604020202020204" pitchFamily="34" charset="0"/>
              </a:rPr>
              <a:t>……</a:t>
            </a:r>
            <a:r>
              <a:rPr lang="zh-CN" altLang="en-US" sz="2400" dirty="0"/>
              <a:t>情况下</a:t>
            </a:r>
            <a:endParaRPr lang="zh-CN" altLang="en-US" sz="2400" dirty="0"/>
          </a:p>
          <a:p>
            <a:pPr>
              <a:lnSpc>
                <a:spcPct val="80000"/>
              </a:lnSpc>
              <a:buNone/>
            </a:pPr>
            <a:r>
              <a:rPr lang="en-US" altLang="zh-CN" sz="2400" dirty="0"/>
              <a:t>2) on FOB and L/C basis </a:t>
            </a:r>
            <a:r>
              <a:rPr lang="zh-CN" altLang="en-US" sz="2400" dirty="0"/>
              <a:t>按</a:t>
            </a:r>
            <a:r>
              <a:rPr lang="en-US" altLang="zh-CN" sz="2400" dirty="0"/>
              <a:t>FOB</a:t>
            </a:r>
            <a:r>
              <a:rPr lang="zh-CN" altLang="en-US" sz="2400" dirty="0"/>
              <a:t>价格条件和信用证方式成</a:t>
            </a:r>
            <a:endParaRPr lang="en-US" altLang="zh-CN" sz="2400" dirty="0"/>
          </a:p>
          <a:p>
            <a:pPr>
              <a:lnSpc>
                <a:spcPct val="80000"/>
              </a:lnSpc>
              <a:buNone/>
            </a:pPr>
            <a:r>
              <a:rPr lang="zh-CN" altLang="en-US" sz="2400" dirty="0"/>
              <a:t>交的（进口）合同而言</a:t>
            </a:r>
            <a:endParaRPr lang="zh-CN" altLang="en-US" sz="2400" dirty="0"/>
          </a:p>
          <a:p>
            <a:pPr>
              <a:lnSpc>
                <a:spcPct val="80000"/>
              </a:lnSpc>
              <a:buNone/>
            </a:pPr>
            <a:r>
              <a:rPr lang="en-US" altLang="zh-CN" sz="2400" dirty="0"/>
              <a:t>3) the performance usually go through the process of </a:t>
            </a:r>
            <a:r>
              <a:rPr lang="en-US" altLang="zh-CN" sz="2400" dirty="0">
                <a:latin typeface="Arial" panose="020B0604020202020204" pitchFamily="34" charset="0"/>
              </a:rPr>
              <a:t>…</a:t>
            </a:r>
            <a:r>
              <a:rPr lang="en-US" altLang="zh-CN" sz="2400" dirty="0"/>
              <a:t> </a:t>
            </a:r>
            <a:endParaRPr lang="en-US" altLang="zh-CN" sz="2400" dirty="0"/>
          </a:p>
          <a:p>
            <a:pPr>
              <a:lnSpc>
                <a:spcPct val="80000"/>
              </a:lnSpc>
              <a:buNone/>
            </a:pPr>
            <a:r>
              <a:rPr lang="zh-CN" altLang="en-US" sz="2400" dirty="0"/>
              <a:t>履约过程通常包括（经历）</a:t>
            </a:r>
            <a:r>
              <a:rPr lang="en-US" altLang="zh-CN" sz="2400" dirty="0">
                <a:latin typeface="Arial" panose="020B0604020202020204" pitchFamily="34" charset="0"/>
              </a:rPr>
              <a:t>……</a:t>
            </a:r>
            <a:endParaRPr lang="en-US" altLang="zh-CN" sz="2400" dirty="0"/>
          </a:p>
          <a:p>
            <a:pPr>
              <a:lnSpc>
                <a:spcPct val="80000"/>
              </a:lnSpc>
              <a:buNone/>
            </a:pPr>
            <a:r>
              <a:rPr lang="en-US" altLang="zh-CN" sz="2400" dirty="0"/>
              <a:t>4) </a:t>
            </a:r>
            <a:r>
              <a:rPr lang="zh-CN" altLang="en-US" sz="2400" dirty="0"/>
              <a:t>注意下列词语的意义和译文：</a:t>
            </a:r>
            <a:endParaRPr lang="zh-CN" altLang="en-US" sz="2400" dirty="0"/>
          </a:p>
          <a:p>
            <a:pPr>
              <a:lnSpc>
                <a:spcPct val="80000"/>
              </a:lnSpc>
              <a:buNone/>
            </a:pPr>
            <a:r>
              <a:rPr lang="en-US" altLang="zh-CN" sz="2400" dirty="0"/>
              <a:t>credit issuance </a:t>
            </a:r>
            <a:r>
              <a:rPr lang="zh-CN" altLang="en-US" sz="2400" dirty="0"/>
              <a:t>开证， </a:t>
            </a:r>
            <a:r>
              <a:rPr lang="en-US" altLang="zh-CN" sz="2400" dirty="0"/>
              <a:t>vessel dispatch </a:t>
            </a:r>
            <a:r>
              <a:rPr lang="zh-CN" altLang="en-US" sz="2400" dirty="0"/>
              <a:t>派船接运货物</a:t>
            </a:r>
            <a:endParaRPr lang="en-US" altLang="zh-CN" sz="2400" dirty="0"/>
          </a:p>
          <a:p>
            <a:pPr>
              <a:lnSpc>
                <a:spcPct val="80000"/>
              </a:lnSpc>
              <a:buNone/>
            </a:pPr>
            <a:r>
              <a:rPr lang="en-US" altLang="zh-CN" sz="2400" dirty="0"/>
              <a:t>insurance</a:t>
            </a:r>
            <a:r>
              <a:rPr lang="zh-CN" altLang="en-US" sz="2400" dirty="0"/>
              <a:t>投保货运险，</a:t>
            </a:r>
            <a:r>
              <a:rPr lang="en-US" altLang="zh-CN" sz="2400" dirty="0"/>
              <a:t>examination of documents</a:t>
            </a:r>
            <a:r>
              <a:rPr lang="zh-CN" altLang="en-US" sz="2400" dirty="0"/>
              <a:t>验证， </a:t>
            </a:r>
            <a:endParaRPr lang="en-US" altLang="zh-CN" sz="2400" dirty="0"/>
          </a:p>
          <a:p>
            <a:pPr>
              <a:lnSpc>
                <a:spcPct val="80000"/>
              </a:lnSpc>
              <a:buNone/>
            </a:pPr>
            <a:r>
              <a:rPr lang="en-US" altLang="zh-CN" sz="2400" dirty="0"/>
              <a:t>payment </a:t>
            </a:r>
            <a:r>
              <a:rPr lang="zh-CN" altLang="en-US" sz="2400" dirty="0"/>
              <a:t>支付，</a:t>
            </a:r>
            <a:r>
              <a:rPr lang="en-US" altLang="zh-CN" sz="2400" dirty="0"/>
              <a:t>customs clearance</a:t>
            </a:r>
            <a:r>
              <a:rPr lang="zh-CN" altLang="en-US" sz="2400" dirty="0"/>
              <a:t>结关，</a:t>
            </a:r>
            <a:r>
              <a:rPr lang="en-US" altLang="zh-CN" sz="2400" dirty="0"/>
              <a:t>check and </a:t>
            </a:r>
            <a:endParaRPr lang="en-US" altLang="zh-CN" sz="2400" dirty="0"/>
          </a:p>
          <a:p>
            <a:pPr>
              <a:lnSpc>
                <a:spcPct val="80000"/>
              </a:lnSpc>
              <a:buNone/>
            </a:pPr>
            <a:r>
              <a:rPr lang="en-US" altLang="zh-CN" sz="2400" dirty="0"/>
              <a:t>claims for the imports </a:t>
            </a:r>
            <a:r>
              <a:rPr lang="zh-CN" altLang="en-US" sz="2400" dirty="0"/>
              <a:t>进口索赔</a:t>
            </a:r>
            <a:endParaRPr lang="zh-CN" altLang="en-US" sz="2400"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标题 19457"/>
          <p:cNvSpPr>
            <a:spLocks noGrp="1"/>
          </p:cNvSpPr>
          <p:nvPr>
            <p:ph type="title"/>
          </p:nvPr>
        </p:nvSpPr>
        <p:spPr/>
        <p:txBody>
          <a:bodyPr anchor="ctr" anchorCtr="0"/>
          <a:lstStyle/>
          <a:p>
            <a:r>
              <a:rPr lang="en-US" altLang="zh-CN" sz="2800" b="1"/>
              <a:t>Ⅲ. Keys to Test Yourself (</a:t>
            </a:r>
            <a:r>
              <a:rPr lang="zh-CN" altLang="en-US" sz="2800" b="1"/>
              <a:t>练习答案</a:t>
            </a:r>
            <a:r>
              <a:rPr lang="en-US" altLang="zh-CN" sz="2800" b="1"/>
              <a:t>)</a:t>
            </a:r>
            <a:r>
              <a:rPr lang="en-US" altLang="zh-CN" sz="2500"/>
              <a:t> :</a:t>
            </a:r>
            <a:endParaRPr lang="en-US" altLang="zh-CN" sz="2500"/>
          </a:p>
        </p:txBody>
      </p:sp>
      <p:sp>
        <p:nvSpPr>
          <p:cNvPr id="19459" name="文本占位符 19458"/>
          <p:cNvSpPr>
            <a:spLocks noGrp="1"/>
          </p:cNvSpPr>
          <p:nvPr>
            <p:ph type="body" idx="1"/>
          </p:nvPr>
        </p:nvSpPr>
        <p:spPr>
          <a:xfrm>
            <a:off x="468313" y="1268760"/>
            <a:ext cx="8229600" cy="4454178"/>
          </a:xfrm>
        </p:spPr>
        <p:txBody>
          <a:bodyPr/>
          <a:lstStyle/>
          <a:p>
            <a:pPr>
              <a:lnSpc>
                <a:spcPct val="80000"/>
              </a:lnSpc>
              <a:buNone/>
            </a:pPr>
            <a:r>
              <a:rPr lang="en-US" altLang="zh-CN" sz="2400" dirty="0"/>
              <a:t>1. Comprehension Questions:</a:t>
            </a:r>
            <a:endParaRPr lang="en-US" altLang="zh-CN" sz="2400" dirty="0"/>
          </a:p>
          <a:p>
            <a:pPr marL="0" indent="0">
              <a:lnSpc>
                <a:spcPct val="80000"/>
              </a:lnSpc>
              <a:buNone/>
            </a:pPr>
            <a:r>
              <a:rPr lang="en-US" altLang="zh-CN" sz="2400" dirty="0"/>
              <a:t>1</a:t>
            </a:r>
            <a:r>
              <a:rPr lang="zh-CN" altLang="en-US" sz="2400" dirty="0"/>
              <a:t>）</a:t>
            </a:r>
            <a:r>
              <a:rPr lang="en-US" altLang="zh-CN" sz="2400" dirty="0"/>
              <a:t>What are the four basic phases of international trade </a:t>
            </a:r>
            <a:endParaRPr lang="en-US" altLang="zh-CN" sz="2400" dirty="0"/>
          </a:p>
          <a:p>
            <a:pPr marL="0" indent="0">
              <a:lnSpc>
                <a:spcPct val="80000"/>
              </a:lnSpc>
              <a:buNone/>
            </a:pPr>
            <a:r>
              <a:rPr lang="en-US" altLang="zh-CN" sz="2400" dirty="0"/>
              <a:t>practice?</a:t>
            </a:r>
            <a:endParaRPr lang="en-US" altLang="zh-CN" sz="2400" dirty="0"/>
          </a:p>
          <a:p>
            <a:pPr algn="just">
              <a:lnSpc>
                <a:spcPct val="80000"/>
              </a:lnSpc>
              <a:buNone/>
            </a:pPr>
            <a:r>
              <a:rPr lang="en-US" altLang="zh-CN" sz="2400" u="sng" dirty="0"/>
              <a:t>Generally speaking, the four different processes in </a:t>
            </a:r>
            <a:endParaRPr lang="en-US" altLang="zh-CN" sz="2400" u="sng" dirty="0"/>
          </a:p>
          <a:p>
            <a:pPr algn="just">
              <a:lnSpc>
                <a:spcPct val="80000"/>
              </a:lnSpc>
              <a:buNone/>
            </a:pPr>
            <a:r>
              <a:rPr lang="en-US" altLang="zh-CN" sz="2400" u="sng" dirty="0"/>
              <a:t>international trade are business preparatory work, business </a:t>
            </a:r>
            <a:endParaRPr lang="en-US" altLang="zh-CN" sz="2400" u="sng" dirty="0"/>
          </a:p>
          <a:p>
            <a:pPr algn="just">
              <a:lnSpc>
                <a:spcPct val="80000"/>
              </a:lnSpc>
              <a:buNone/>
            </a:pPr>
            <a:r>
              <a:rPr lang="en-US" altLang="zh-CN" sz="2400" u="sng" dirty="0"/>
              <a:t>negotiation, signing of business contract and </a:t>
            </a:r>
            <a:endParaRPr lang="en-US" altLang="zh-CN" sz="2400" u="sng" dirty="0"/>
          </a:p>
          <a:p>
            <a:pPr algn="just">
              <a:lnSpc>
                <a:spcPct val="80000"/>
              </a:lnSpc>
              <a:buNone/>
            </a:pPr>
            <a:r>
              <a:rPr lang="en-US" altLang="zh-CN" sz="2400" u="sng" dirty="0"/>
              <a:t>implementation of the business contract. </a:t>
            </a:r>
            <a:endParaRPr lang="en-US" altLang="zh-CN" sz="2400" u="sng" dirty="0"/>
          </a:p>
          <a:p>
            <a:pPr>
              <a:lnSpc>
                <a:spcPct val="80000"/>
              </a:lnSpc>
              <a:buNone/>
            </a:pPr>
            <a:r>
              <a:rPr lang="en-US" altLang="zh-CN" sz="2400" dirty="0"/>
              <a:t>2) As far as the preparatory work of international trade is </a:t>
            </a:r>
            <a:endParaRPr lang="en-US" altLang="zh-CN" sz="2400" dirty="0"/>
          </a:p>
          <a:p>
            <a:pPr>
              <a:lnSpc>
                <a:spcPct val="80000"/>
              </a:lnSpc>
              <a:buNone/>
            </a:pPr>
            <a:r>
              <a:rPr lang="en-US" altLang="zh-CN" sz="2400" dirty="0"/>
              <a:t>concerned, why is marketing research is of vital importance?</a:t>
            </a:r>
            <a:endParaRPr lang="en-US" altLang="zh-CN" sz="2400" dirty="0"/>
          </a:p>
          <a:p>
            <a:pPr algn="just">
              <a:lnSpc>
                <a:spcPct val="80000"/>
              </a:lnSpc>
              <a:buNone/>
            </a:pPr>
            <a:r>
              <a:rPr lang="en-US" altLang="zh-CN" sz="2400" u="sng" dirty="0"/>
              <a:t>Marketing research abroad enables the exporters to be </a:t>
            </a:r>
            <a:endParaRPr lang="en-US" altLang="zh-CN" sz="2400" u="sng" dirty="0"/>
          </a:p>
          <a:p>
            <a:pPr algn="just">
              <a:lnSpc>
                <a:spcPct val="80000"/>
              </a:lnSpc>
              <a:buNone/>
            </a:pPr>
            <a:r>
              <a:rPr lang="en-US" altLang="zh-CN" sz="2400" u="sng" dirty="0"/>
              <a:t>familiar with the local conditions of the market, the </a:t>
            </a:r>
            <a:endParaRPr lang="en-US" altLang="zh-CN" sz="2400" u="sng" dirty="0"/>
          </a:p>
          <a:p>
            <a:pPr algn="just">
              <a:lnSpc>
                <a:spcPct val="80000"/>
              </a:lnSpc>
              <a:buNone/>
            </a:pPr>
            <a:r>
              <a:rPr lang="en-US" altLang="zh-CN" sz="2400" u="sng" dirty="0"/>
              <a:t>opportunities in the overseas market waiting to be </a:t>
            </a:r>
            <a:endParaRPr lang="en-US" altLang="zh-CN" sz="2400" u="sng" dirty="0"/>
          </a:p>
          <a:p>
            <a:pPr algn="just">
              <a:lnSpc>
                <a:spcPct val="80000"/>
              </a:lnSpc>
              <a:buNone/>
            </a:pPr>
            <a:r>
              <a:rPr lang="en-US" altLang="zh-CN" sz="2400" u="sng" dirty="0"/>
              <a:t>developed and the preference and purchasing power of the </a:t>
            </a:r>
            <a:endParaRPr lang="en-US" altLang="zh-CN" sz="2400" u="sng" dirty="0"/>
          </a:p>
          <a:p>
            <a:pPr algn="just">
              <a:lnSpc>
                <a:spcPct val="80000"/>
              </a:lnSpc>
              <a:buNone/>
            </a:pPr>
            <a:r>
              <a:rPr lang="en-US" altLang="zh-CN" sz="2400" u="sng" dirty="0"/>
              <a:t>local customers.</a:t>
            </a:r>
            <a:endParaRPr lang="en-US" altLang="zh-CN" sz="2400" u="sng"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19459">
                                            <p:txEl>
                                              <p:pRg st="3" end="3"/>
                                            </p:txEl>
                                          </p:spTgt>
                                        </p:tgtEl>
                                        <p:attrNameLst>
                                          <p:attrName>style.visibility</p:attrName>
                                        </p:attrNameLst>
                                      </p:cBhvr>
                                      <p:to>
                                        <p:strVal val="visible"/>
                                      </p:to>
                                    </p:set>
                                    <p:animEffect transition="in" filter="diamond(in)">
                                      <p:cBhvr>
                                        <p:cTn id="7" dur="2000"/>
                                        <p:tgtEl>
                                          <p:spTgt spid="19459">
                                            <p:txEl>
                                              <p:pRg st="3" end="3"/>
                                            </p:txEl>
                                          </p:spTgt>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nodeType="clickEffect">
                                  <p:stCondLst>
                                    <p:cond delay="0"/>
                                  </p:stCondLst>
                                  <p:childTnLst>
                                    <p:set>
                                      <p:cBhvr>
                                        <p:cTn id="11" dur="1" fill="hold">
                                          <p:stCondLst>
                                            <p:cond delay="0"/>
                                          </p:stCondLst>
                                        </p:cTn>
                                        <p:tgtEl>
                                          <p:spTgt spid="19459">
                                            <p:txEl>
                                              <p:pRg st="4" end="4"/>
                                            </p:txEl>
                                          </p:spTgt>
                                        </p:tgtEl>
                                        <p:attrNameLst>
                                          <p:attrName>style.visibility</p:attrName>
                                        </p:attrNameLst>
                                      </p:cBhvr>
                                      <p:to>
                                        <p:strVal val="visible"/>
                                      </p:to>
                                    </p:set>
                                    <p:animEffect transition="in" filter="diamond(in)">
                                      <p:cBhvr>
                                        <p:cTn id="12" dur="2000"/>
                                        <p:tgtEl>
                                          <p:spTgt spid="19459">
                                            <p:txEl>
                                              <p:pRg st="4" end="4"/>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nodeType="clickEffect">
                                  <p:stCondLst>
                                    <p:cond delay="0"/>
                                  </p:stCondLst>
                                  <p:childTnLst>
                                    <p:set>
                                      <p:cBhvr>
                                        <p:cTn id="16" dur="1" fill="hold">
                                          <p:stCondLst>
                                            <p:cond delay="0"/>
                                          </p:stCondLst>
                                        </p:cTn>
                                        <p:tgtEl>
                                          <p:spTgt spid="19459">
                                            <p:txEl>
                                              <p:pRg st="5" end="5"/>
                                            </p:txEl>
                                          </p:spTgt>
                                        </p:tgtEl>
                                        <p:attrNameLst>
                                          <p:attrName>style.visibility</p:attrName>
                                        </p:attrNameLst>
                                      </p:cBhvr>
                                      <p:to>
                                        <p:strVal val="visible"/>
                                      </p:to>
                                    </p:set>
                                    <p:animEffect transition="in" filter="diamond(in)">
                                      <p:cBhvr>
                                        <p:cTn id="17" dur="2000"/>
                                        <p:tgtEl>
                                          <p:spTgt spid="19459">
                                            <p:txEl>
                                              <p:pRg st="5" end="5"/>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8" presetClass="entr" presetSubtype="16" fill="hold" nodeType="clickEffect">
                                  <p:stCondLst>
                                    <p:cond delay="0"/>
                                  </p:stCondLst>
                                  <p:childTnLst>
                                    <p:set>
                                      <p:cBhvr>
                                        <p:cTn id="21" dur="1" fill="hold">
                                          <p:stCondLst>
                                            <p:cond delay="0"/>
                                          </p:stCondLst>
                                        </p:cTn>
                                        <p:tgtEl>
                                          <p:spTgt spid="19459">
                                            <p:txEl>
                                              <p:pRg st="6" end="6"/>
                                            </p:txEl>
                                          </p:spTgt>
                                        </p:tgtEl>
                                        <p:attrNameLst>
                                          <p:attrName>style.visibility</p:attrName>
                                        </p:attrNameLst>
                                      </p:cBhvr>
                                      <p:to>
                                        <p:strVal val="visible"/>
                                      </p:to>
                                    </p:set>
                                    <p:animEffect transition="in" filter="diamond(in)">
                                      <p:cBhvr>
                                        <p:cTn id="22" dur="2000"/>
                                        <p:tgtEl>
                                          <p:spTgt spid="19459">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标题 20481"/>
          <p:cNvSpPr>
            <a:spLocks noGrp="1"/>
          </p:cNvSpPr>
          <p:nvPr>
            <p:ph type="title"/>
          </p:nvPr>
        </p:nvSpPr>
        <p:spPr/>
        <p:txBody>
          <a:bodyPr anchor="ctr" anchorCtr="0"/>
          <a:lstStyle/>
          <a:p/>
        </p:txBody>
      </p:sp>
      <p:sp>
        <p:nvSpPr>
          <p:cNvPr id="20483" name="文本占位符 20482"/>
          <p:cNvSpPr>
            <a:spLocks noGrp="1"/>
          </p:cNvSpPr>
          <p:nvPr>
            <p:ph type="body" idx="1"/>
          </p:nvPr>
        </p:nvSpPr>
        <p:spPr>
          <a:xfrm>
            <a:off x="323850" y="1341438"/>
            <a:ext cx="8353425" cy="4824412"/>
          </a:xfrm>
        </p:spPr>
        <p:txBody>
          <a:bodyPr/>
          <a:lstStyle/>
          <a:p>
            <a:pPr>
              <a:lnSpc>
                <a:spcPct val="80000"/>
              </a:lnSpc>
              <a:buNone/>
            </a:pPr>
            <a:r>
              <a:rPr lang="zh-CN" altLang="en-US" sz="2400" dirty="0">
                <a:sym typeface="Arial" panose="020B0604020202020204" pitchFamily="34" charset="0"/>
              </a:rPr>
              <a:t>3) What is the purpose of credit inquiry?</a:t>
            </a:r>
            <a:endParaRPr lang="zh-CN" altLang="en-US" sz="2400" dirty="0">
              <a:sym typeface="Arial" panose="020B0604020202020204" pitchFamily="34" charset="0"/>
            </a:endParaRPr>
          </a:p>
          <a:p>
            <a:pPr algn="just">
              <a:lnSpc>
                <a:spcPct val="80000"/>
              </a:lnSpc>
              <a:buNone/>
            </a:pPr>
            <a:r>
              <a:rPr lang="zh-CN" altLang="en-US" sz="2400" dirty="0">
                <a:sym typeface="Arial" panose="020B0604020202020204" pitchFamily="34" charset="0"/>
              </a:rPr>
              <a:t>    </a:t>
            </a:r>
            <a:r>
              <a:rPr lang="zh-CN" altLang="en-US" sz="2400" u="sng" dirty="0">
                <a:sym typeface="Arial" panose="020B0604020202020204" pitchFamily="34" charset="0"/>
              </a:rPr>
              <a:t>The purpose of credit inquiry is for businessmen to be familiar with the financial position or standing, commercial integrity of an overseas customer, and its relationships with the bank and other companies, or to understand the character, capacity, capital, country, currency, and conditions of the overseas customer.</a:t>
            </a:r>
            <a:endParaRPr lang="zh-CN" altLang="en-US" sz="2400" u="sng" dirty="0">
              <a:sym typeface="Arial" panose="020B0604020202020204" pitchFamily="34" charset="0"/>
            </a:endParaRPr>
          </a:p>
          <a:p>
            <a:pPr>
              <a:lnSpc>
                <a:spcPct val="80000"/>
              </a:lnSpc>
              <a:buNone/>
            </a:pPr>
            <a:r>
              <a:rPr lang="zh-CN" altLang="en-US" sz="2400" dirty="0">
                <a:sym typeface="Arial" panose="020B0604020202020204" pitchFamily="34" charset="0"/>
              </a:rPr>
              <a:t>4) What influence does business negotiation have upon the conclusion and implementation of a business contract?</a:t>
            </a:r>
            <a:endParaRPr lang="zh-CN" altLang="en-US" sz="2400" dirty="0">
              <a:sym typeface="Arial" panose="020B0604020202020204" pitchFamily="34" charset="0"/>
            </a:endParaRPr>
          </a:p>
          <a:p>
            <a:pPr algn="just">
              <a:lnSpc>
                <a:spcPct val="90000"/>
              </a:lnSpc>
              <a:buNone/>
            </a:pPr>
            <a:r>
              <a:rPr lang="zh-CN" altLang="en-US" sz="2400" dirty="0"/>
              <a:t>    </a:t>
            </a:r>
            <a:r>
              <a:rPr lang="zh-CN" altLang="en-US" sz="2400" u="sng" dirty="0"/>
              <a:t>Business negotiation has direct influence upon the conclusion and implementation of a contract and plays a basic part in the conclusion of sales contract and has a great bearing on the economic interest of the parties involved.</a:t>
            </a:r>
            <a:endParaRPr lang="zh-CN" altLang="en-US" sz="2400" u="sng" dirty="0"/>
          </a:p>
          <a:p>
            <a:pPr>
              <a:lnSpc>
                <a:spcPct val="80000"/>
              </a:lnSpc>
            </a:pPr>
            <a:endParaRPr lang="zh-CN" altLang="en-US" sz="2400" u="sng" dirty="0"/>
          </a:p>
          <a:p>
            <a:pPr>
              <a:lnSpc>
                <a:spcPct val="80000"/>
              </a:lnSpc>
            </a:pP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20483">
                                            <p:txEl>
                                              <p:pRg st="1" end="1"/>
                                            </p:txEl>
                                          </p:spTgt>
                                        </p:tgtEl>
                                        <p:attrNameLst>
                                          <p:attrName>style.visibility</p:attrName>
                                        </p:attrNameLst>
                                      </p:cBhvr>
                                      <p:to>
                                        <p:strVal val="visible"/>
                                      </p:to>
                                    </p:set>
                                    <p:animEffect transition="in" filter="diamond(in)">
                                      <p:cBhvr>
                                        <p:cTn id="7" dur="2000"/>
                                        <p:tgtEl>
                                          <p:spTgt spid="2048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标题 21505"/>
          <p:cNvSpPr>
            <a:spLocks noGrp="1"/>
          </p:cNvSpPr>
          <p:nvPr>
            <p:ph type="title"/>
          </p:nvPr>
        </p:nvSpPr>
        <p:spPr/>
        <p:txBody>
          <a:bodyPr anchor="ctr" anchorCtr="0"/>
          <a:lstStyle/>
          <a:p/>
        </p:txBody>
      </p:sp>
      <p:sp>
        <p:nvSpPr>
          <p:cNvPr id="21507" name="文本占位符 21506"/>
          <p:cNvSpPr>
            <a:spLocks noGrp="1"/>
          </p:cNvSpPr>
          <p:nvPr>
            <p:ph type="body" idx="1"/>
          </p:nvPr>
        </p:nvSpPr>
        <p:spPr>
          <a:xfrm>
            <a:off x="323850" y="1341438"/>
            <a:ext cx="8208963" cy="4897437"/>
          </a:xfrm>
        </p:spPr>
        <p:txBody>
          <a:bodyPr/>
          <a:lstStyle/>
          <a:p>
            <a:pPr>
              <a:lnSpc>
                <a:spcPct val="80000"/>
              </a:lnSpc>
              <a:buNone/>
            </a:pPr>
            <a:r>
              <a:rPr lang="zh-CN" altLang="en-US" sz="2400" dirty="0">
                <a:sym typeface="Arial" panose="020B0604020202020204" pitchFamily="34" charset="0"/>
              </a:rPr>
              <a:t>5) What is the difference between general inquiry and specific inquiry?</a:t>
            </a:r>
            <a:endParaRPr lang="zh-CN" altLang="en-US" sz="2400" dirty="0">
              <a:sym typeface="Arial" panose="020B0604020202020204" pitchFamily="34" charset="0"/>
            </a:endParaRPr>
          </a:p>
          <a:p>
            <a:pPr algn="just">
              <a:lnSpc>
                <a:spcPct val="80000"/>
              </a:lnSpc>
              <a:buNone/>
            </a:pPr>
            <a:r>
              <a:rPr lang="zh-CN" altLang="en-US" sz="2400" dirty="0">
                <a:sym typeface="Arial" panose="020B0604020202020204" pitchFamily="34" charset="0"/>
              </a:rPr>
              <a:t>    </a:t>
            </a:r>
            <a:r>
              <a:rPr lang="zh-CN" altLang="en-US" sz="2400" u="sng" dirty="0">
                <a:sym typeface="Arial" panose="020B0604020202020204" pitchFamily="34" charset="0"/>
              </a:rPr>
              <a:t>In a general inquiry, a businessman states clearly all the information he needs </a:t>
            </a:r>
            <a:r>
              <a:rPr lang="zh-CN" altLang="en-US" sz="2400" u="sng" dirty="0">
                <a:latin typeface="Arial" panose="020B0604020202020204" pitchFamily="34" charset="0"/>
                <a:sym typeface="Arial" panose="020B0604020202020204" pitchFamily="34" charset="0"/>
              </a:rPr>
              <a:t>—</a:t>
            </a:r>
            <a:r>
              <a:rPr lang="zh-CN" altLang="en-US" sz="2400" u="sng" dirty="0">
                <a:sym typeface="Arial" panose="020B0604020202020204" pitchFamily="34" charset="0"/>
              </a:rPr>
              <a:t> general information, a catalogue, or price list, a sample or sample book, etc. In a specific inquiry, the businessman points out what product(s) he wants. He may ask for a catalogue, a price list, samples, etc., or ask for an offer.</a:t>
            </a:r>
            <a:endParaRPr lang="en-US" altLang="zh-CN" sz="2400" u="sng" dirty="0">
              <a:sym typeface="Arial" panose="020B0604020202020204" pitchFamily="34" charset="0"/>
            </a:endParaRPr>
          </a:p>
          <a:p>
            <a:pPr>
              <a:lnSpc>
                <a:spcPct val="80000"/>
              </a:lnSpc>
              <a:buNone/>
            </a:pPr>
            <a:endParaRPr lang="zh-CN" altLang="en-US" sz="2400" u="sng" dirty="0">
              <a:sym typeface="Arial" panose="020B0604020202020204" pitchFamily="34" charset="0"/>
            </a:endParaRPr>
          </a:p>
          <a:p>
            <a:pPr>
              <a:lnSpc>
                <a:spcPct val="80000"/>
              </a:lnSpc>
              <a:buNone/>
            </a:pPr>
            <a:r>
              <a:rPr lang="zh-CN" altLang="en-US" sz="2400" dirty="0">
                <a:sym typeface="Arial" panose="020B0604020202020204" pitchFamily="34" charset="0"/>
              </a:rPr>
              <a:t>6) What is required of an effective offer?</a:t>
            </a:r>
            <a:endParaRPr lang="zh-CN" altLang="en-US" sz="2400" dirty="0">
              <a:sym typeface="Arial" panose="020B0604020202020204" pitchFamily="34" charset="0"/>
            </a:endParaRPr>
          </a:p>
          <a:p>
            <a:pPr algn="just">
              <a:lnSpc>
                <a:spcPct val="80000"/>
              </a:lnSpc>
              <a:buNone/>
            </a:pPr>
            <a:r>
              <a:rPr lang="zh-CN" altLang="en-US" sz="2400" dirty="0">
                <a:sym typeface="Arial" panose="020B0604020202020204" pitchFamily="34" charset="0"/>
              </a:rPr>
              <a:t>    </a:t>
            </a:r>
            <a:r>
              <a:rPr lang="zh-CN" altLang="en-US" sz="2400" u="sng" dirty="0">
                <a:sym typeface="Arial" panose="020B0604020202020204" pitchFamily="34" charset="0"/>
              </a:rPr>
              <a:t> An effective offer is required to be addressed to one or more specific persons, to be definite, to be a proposal indicating the offerer to be bound in case of acceptance by the offeree. </a:t>
            </a:r>
            <a:endParaRPr lang="zh-CN" altLang="en-US" sz="2400" u="sng" dirty="0">
              <a:sym typeface="Arial" panose="020B0604020202020204"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标题 5121"/>
          <p:cNvSpPr>
            <a:spLocks noGrp="1"/>
          </p:cNvSpPr>
          <p:nvPr>
            <p:ph type="title"/>
          </p:nvPr>
        </p:nvSpPr>
        <p:spPr>
          <a:xfrm>
            <a:off x="107504" y="404664"/>
            <a:ext cx="8004175" cy="681038"/>
          </a:xfrm>
        </p:spPr>
        <p:txBody>
          <a:bodyPr anchor="ctr" anchorCtr="0"/>
          <a:lstStyle/>
          <a:p>
            <a:r>
              <a:rPr lang="en-US" altLang="zh-CN" sz="2800" dirty="0"/>
              <a:t>Ⅰ</a:t>
            </a:r>
            <a:r>
              <a:rPr lang="zh-CN" altLang="en-US" sz="2800" dirty="0"/>
              <a:t>. Explanatory Notes on Technical Terms (专业术语)</a:t>
            </a:r>
            <a:endParaRPr lang="zh-CN" altLang="en-US" sz="2800" dirty="0"/>
          </a:p>
        </p:txBody>
      </p:sp>
      <p:sp>
        <p:nvSpPr>
          <p:cNvPr id="5123" name="文本占位符 5122"/>
          <p:cNvSpPr>
            <a:spLocks noGrp="1"/>
          </p:cNvSpPr>
          <p:nvPr>
            <p:ph type="body" idx="1"/>
          </p:nvPr>
        </p:nvSpPr>
        <p:spPr>
          <a:xfrm>
            <a:off x="539750" y="1773238"/>
            <a:ext cx="8229600" cy="4525962"/>
          </a:xfrm>
        </p:spPr>
        <p:txBody>
          <a:bodyPr/>
          <a:lstStyle/>
          <a:p>
            <a:pPr>
              <a:lnSpc>
                <a:spcPct val="80000"/>
              </a:lnSpc>
              <a:buNone/>
            </a:pPr>
            <a:r>
              <a:rPr lang="en-US" altLang="zh-CN" sz="2400" dirty="0"/>
              <a:t>1) commodity fair </a:t>
            </a:r>
            <a:r>
              <a:rPr lang="en-US" altLang="zh-CN" sz="2400" dirty="0">
                <a:latin typeface="Arial" panose="020B0604020202020204" pitchFamily="34" charset="0"/>
              </a:rPr>
              <a:t>—</a:t>
            </a:r>
            <a:r>
              <a:rPr lang="en-US" altLang="zh-CN" sz="2400" dirty="0"/>
              <a:t> </a:t>
            </a:r>
            <a:r>
              <a:rPr lang="zh-CN" altLang="en-US" sz="2400" dirty="0"/>
              <a:t>商品交易会</a:t>
            </a:r>
            <a:endParaRPr lang="zh-CN" altLang="en-US" sz="2400" dirty="0"/>
          </a:p>
          <a:p>
            <a:pPr>
              <a:lnSpc>
                <a:spcPct val="80000"/>
              </a:lnSpc>
              <a:buNone/>
            </a:pPr>
            <a:r>
              <a:rPr lang="en-US" altLang="zh-CN" sz="2400" dirty="0"/>
              <a:t>2) bank reference </a:t>
            </a:r>
            <a:r>
              <a:rPr lang="en-US" altLang="zh-CN" sz="2400" dirty="0">
                <a:latin typeface="Arial" panose="020B0604020202020204" pitchFamily="34" charset="0"/>
              </a:rPr>
              <a:t>—</a:t>
            </a:r>
            <a:r>
              <a:rPr lang="en-US" altLang="zh-CN" sz="2400" dirty="0"/>
              <a:t> </a:t>
            </a:r>
            <a:r>
              <a:rPr lang="zh-CN" altLang="en-US" sz="2400" dirty="0"/>
              <a:t>银行资信证明人</a:t>
            </a:r>
            <a:r>
              <a:rPr lang="en-US" altLang="zh-CN" sz="2400" dirty="0"/>
              <a:t>, </a:t>
            </a:r>
            <a:r>
              <a:rPr lang="zh-CN" altLang="en-US" sz="2400" dirty="0"/>
              <a:t>银行备询人</a:t>
            </a:r>
            <a:endParaRPr lang="zh-CN" altLang="en-US" sz="2400" dirty="0"/>
          </a:p>
          <a:p>
            <a:pPr>
              <a:lnSpc>
                <a:spcPct val="80000"/>
              </a:lnSpc>
              <a:buNone/>
            </a:pPr>
            <a:r>
              <a:rPr lang="en-US" altLang="zh-CN" sz="2400" dirty="0"/>
              <a:t>3) chamber of commerce </a:t>
            </a:r>
            <a:r>
              <a:rPr lang="en-US" altLang="zh-CN" sz="2400" dirty="0">
                <a:latin typeface="Arial" panose="020B0604020202020204" pitchFamily="34" charset="0"/>
              </a:rPr>
              <a:t>—</a:t>
            </a:r>
            <a:r>
              <a:rPr lang="en-US" altLang="zh-CN" sz="2400" dirty="0"/>
              <a:t> </a:t>
            </a:r>
            <a:r>
              <a:rPr lang="zh-CN" altLang="en-US" sz="2400" dirty="0"/>
              <a:t>商会</a:t>
            </a:r>
            <a:endParaRPr lang="zh-CN" altLang="en-US" sz="2400" dirty="0"/>
          </a:p>
          <a:p>
            <a:pPr>
              <a:lnSpc>
                <a:spcPct val="80000"/>
              </a:lnSpc>
              <a:buNone/>
            </a:pPr>
            <a:r>
              <a:rPr lang="en-US" altLang="zh-CN" sz="2400" dirty="0"/>
              <a:t>4) counselor </a:t>
            </a:r>
            <a:r>
              <a:rPr lang="en-US" altLang="zh-CN" sz="2400" dirty="0">
                <a:latin typeface="Arial" panose="020B0604020202020204" pitchFamily="34" charset="0"/>
              </a:rPr>
              <a:t>—</a:t>
            </a:r>
            <a:r>
              <a:rPr lang="zh-CN" altLang="en-US" sz="2400" dirty="0"/>
              <a:t>（大使馆的）参赞</a:t>
            </a:r>
            <a:endParaRPr lang="zh-CN" altLang="en-US" sz="2400" dirty="0"/>
          </a:p>
          <a:p>
            <a:pPr>
              <a:lnSpc>
                <a:spcPct val="80000"/>
              </a:lnSpc>
              <a:buNone/>
            </a:pPr>
            <a:r>
              <a:rPr lang="en-US" altLang="zh-CN" sz="2400" dirty="0"/>
              <a:t>5) credit agency </a:t>
            </a:r>
            <a:r>
              <a:rPr lang="en-US" altLang="zh-CN" sz="2400" dirty="0">
                <a:latin typeface="Arial" panose="020B0604020202020204" pitchFamily="34" charset="0"/>
              </a:rPr>
              <a:t>—</a:t>
            </a:r>
            <a:r>
              <a:rPr lang="en-US" altLang="zh-CN" sz="2400" dirty="0"/>
              <a:t> </a:t>
            </a:r>
            <a:r>
              <a:rPr lang="zh-CN" altLang="en-US" sz="2400" dirty="0"/>
              <a:t>信用调查所，征信所</a:t>
            </a:r>
            <a:endParaRPr lang="zh-CN" altLang="en-US" sz="2400" dirty="0"/>
          </a:p>
          <a:p>
            <a:pPr>
              <a:lnSpc>
                <a:spcPct val="80000"/>
              </a:lnSpc>
              <a:buNone/>
            </a:pPr>
            <a:r>
              <a:rPr lang="en-US" altLang="zh-CN" sz="2400" dirty="0"/>
              <a:t>6) six C’s </a:t>
            </a:r>
            <a:r>
              <a:rPr lang="en-US" altLang="zh-CN" sz="2400" dirty="0">
                <a:latin typeface="Arial" panose="020B0604020202020204" pitchFamily="34" charset="0"/>
              </a:rPr>
              <a:t>—</a:t>
            </a:r>
            <a:r>
              <a:rPr lang="zh-CN" altLang="en-US" sz="2400" dirty="0"/>
              <a:t>“六</a:t>
            </a:r>
            <a:r>
              <a:rPr lang="en-US" altLang="zh-CN" sz="2400" dirty="0"/>
              <a:t>C”</a:t>
            </a:r>
            <a:r>
              <a:rPr lang="zh-CN" altLang="en-US" sz="2400" dirty="0"/>
              <a:t>原则，指信用调查中反映贸易商资信情况的</a:t>
            </a:r>
            <a:r>
              <a:rPr lang="en-US" altLang="zh-CN" sz="2400" dirty="0"/>
              <a:t>6</a:t>
            </a:r>
            <a:r>
              <a:rPr lang="zh-CN" altLang="en-US" sz="2400" dirty="0"/>
              <a:t>个方面：</a:t>
            </a:r>
            <a:r>
              <a:rPr lang="en-US" altLang="zh-CN" sz="2400" dirty="0"/>
              <a:t>character(</a:t>
            </a:r>
            <a:r>
              <a:rPr lang="zh-CN" altLang="en-US" sz="2400" dirty="0"/>
              <a:t>品格，商业道德</a:t>
            </a:r>
            <a:r>
              <a:rPr lang="en-US" altLang="zh-CN" sz="2400" dirty="0"/>
              <a:t>), capacity(</a:t>
            </a:r>
            <a:r>
              <a:rPr lang="zh-CN" altLang="en-US" sz="2400" dirty="0"/>
              <a:t>经营能力</a:t>
            </a:r>
            <a:r>
              <a:rPr lang="en-US" altLang="zh-CN" sz="2400" dirty="0"/>
              <a:t>), capital(</a:t>
            </a:r>
            <a:r>
              <a:rPr lang="zh-CN" altLang="en-US" sz="2400" dirty="0"/>
              <a:t>资本</a:t>
            </a:r>
            <a:r>
              <a:rPr lang="en-US" altLang="zh-CN" sz="2400" dirty="0"/>
              <a:t>), country(</a:t>
            </a:r>
            <a:r>
              <a:rPr lang="zh-CN" altLang="en-US" sz="2400" dirty="0"/>
              <a:t>国别，所在国的政治环境</a:t>
            </a:r>
            <a:r>
              <a:rPr lang="en-US" altLang="zh-CN" sz="2400" dirty="0"/>
              <a:t>), currency(</a:t>
            </a:r>
            <a:r>
              <a:rPr lang="zh-CN" altLang="en-US" sz="2400" dirty="0"/>
              <a:t>货币，外汇是否受管制</a:t>
            </a:r>
            <a:r>
              <a:rPr lang="en-US" altLang="zh-CN" sz="2400" dirty="0"/>
              <a:t>)</a:t>
            </a:r>
            <a:r>
              <a:rPr lang="zh-CN" altLang="en-US" sz="2400" dirty="0"/>
              <a:t>和</a:t>
            </a:r>
            <a:r>
              <a:rPr lang="en-US" altLang="zh-CN" sz="2400" dirty="0"/>
              <a:t>condition(</a:t>
            </a:r>
            <a:r>
              <a:rPr lang="zh-CN" altLang="en-US" sz="2400" dirty="0"/>
              <a:t>市场供需情况</a:t>
            </a:r>
            <a:r>
              <a:rPr lang="en-US" altLang="zh-CN" sz="2400" dirty="0"/>
              <a:t>)</a:t>
            </a:r>
            <a:r>
              <a:rPr lang="zh-CN" altLang="en-US" sz="2400" dirty="0"/>
              <a:t>。</a:t>
            </a:r>
            <a:endParaRPr lang="zh-CN" altLang="en-US" sz="2400"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标题 22529"/>
          <p:cNvSpPr>
            <a:spLocks noGrp="1"/>
          </p:cNvSpPr>
          <p:nvPr>
            <p:ph type="title"/>
          </p:nvPr>
        </p:nvSpPr>
        <p:spPr/>
        <p:txBody>
          <a:bodyPr anchor="ctr" anchorCtr="0"/>
          <a:lstStyle/>
          <a:p/>
        </p:txBody>
      </p:sp>
      <p:sp>
        <p:nvSpPr>
          <p:cNvPr id="22531" name="文本占位符 22530"/>
          <p:cNvSpPr>
            <a:spLocks noGrp="1"/>
          </p:cNvSpPr>
          <p:nvPr>
            <p:ph type="body" idx="1"/>
          </p:nvPr>
        </p:nvSpPr>
        <p:spPr>
          <a:xfrm>
            <a:off x="396875" y="1414463"/>
            <a:ext cx="8280400" cy="4895850"/>
          </a:xfrm>
        </p:spPr>
        <p:txBody>
          <a:bodyPr/>
          <a:lstStyle/>
          <a:p>
            <a:pPr>
              <a:lnSpc>
                <a:spcPct val="80000"/>
              </a:lnSpc>
              <a:buNone/>
            </a:pPr>
            <a:r>
              <a:rPr lang="zh-CN" altLang="en-US" sz="2400" dirty="0">
                <a:sym typeface="Arial" panose="020B0604020202020204" pitchFamily="34" charset="0"/>
              </a:rPr>
              <a:t>7) How to determine the validity of an offer?</a:t>
            </a:r>
            <a:endParaRPr lang="en-US" altLang="zh-CN" sz="2400" dirty="0">
              <a:sym typeface="Arial" panose="020B0604020202020204" pitchFamily="34" charset="0"/>
            </a:endParaRPr>
          </a:p>
          <a:p>
            <a:pPr>
              <a:lnSpc>
                <a:spcPct val="80000"/>
              </a:lnSpc>
              <a:buNone/>
            </a:pPr>
            <a:endParaRPr lang="zh-CN" altLang="en-US" sz="2400" dirty="0">
              <a:sym typeface="Arial" panose="020B0604020202020204" pitchFamily="34" charset="0"/>
            </a:endParaRPr>
          </a:p>
          <a:p>
            <a:pPr>
              <a:lnSpc>
                <a:spcPct val="80000"/>
              </a:lnSpc>
              <a:buNone/>
            </a:pPr>
            <a:r>
              <a:rPr lang="zh-CN" altLang="en-US" sz="2400" u="sng" dirty="0">
                <a:sym typeface="Arial" panose="020B0604020202020204" pitchFamily="34" charset="0"/>
              </a:rPr>
              <a:t>There are some ways to determine the validity period of an </a:t>
            </a:r>
            <a:endParaRPr lang="en-US" altLang="zh-CN" sz="2400" u="sng" dirty="0">
              <a:sym typeface="Arial" panose="020B0604020202020204" pitchFamily="34" charset="0"/>
            </a:endParaRPr>
          </a:p>
          <a:p>
            <a:pPr>
              <a:lnSpc>
                <a:spcPct val="80000"/>
              </a:lnSpc>
              <a:buNone/>
            </a:pPr>
            <a:r>
              <a:rPr lang="zh-CN" altLang="en-US" sz="2400" u="sng" dirty="0">
                <a:sym typeface="Arial" panose="020B0604020202020204" pitchFamily="34" charset="0"/>
              </a:rPr>
              <a:t>offer:</a:t>
            </a:r>
            <a:endParaRPr lang="zh-CN" altLang="en-US" sz="2400" u="sng" dirty="0">
              <a:sym typeface="Arial" panose="020B0604020202020204" pitchFamily="34" charset="0"/>
            </a:endParaRPr>
          </a:p>
          <a:p>
            <a:pPr algn="just">
              <a:lnSpc>
                <a:spcPct val="80000"/>
              </a:lnSpc>
              <a:buNone/>
            </a:pPr>
            <a:r>
              <a:rPr lang="zh-CN" altLang="en-US" sz="2400" dirty="0">
                <a:sym typeface="Arial" panose="020B0604020202020204" pitchFamily="34" charset="0"/>
              </a:rPr>
              <a:t>(1) </a:t>
            </a:r>
            <a:r>
              <a:rPr lang="zh-CN" altLang="en-US" sz="2400" u="sng" dirty="0">
                <a:sym typeface="Arial" panose="020B0604020202020204" pitchFamily="34" charset="0"/>
              </a:rPr>
              <a:t>Fixing the latest date for acceptance. For example,“our offer is subject to your reply reaching us before August 20”, “the offer is valid till June 10 our time”.</a:t>
            </a:r>
            <a:endParaRPr lang="zh-CN" altLang="en-US" sz="2400" u="sng" dirty="0">
              <a:sym typeface="Arial" panose="020B0604020202020204" pitchFamily="34" charset="0"/>
            </a:endParaRPr>
          </a:p>
          <a:p>
            <a:pPr algn="just">
              <a:lnSpc>
                <a:spcPct val="80000"/>
              </a:lnSpc>
              <a:buNone/>
            </a:pPr>
            <a:r>
              <a:rPr lang="zh-CN" altLang="en-US" sz="2400" dirty="0">
                <a:sym typeface="Arial" panose="020B0604020202020204" pitchFamily="34" charset="0"/>
              </a:rPr>
              <a:t>(2) </a:t>
            </a:r>
            <a:r>
              <a:rPr lang="zh-CN" altLang="en-US" sz="2400" u="sng" dirty="0">
                <a:sym typeface="Arial" panose="020B0604020202020204" pitchFamily="34" charset="0"/>
              </a:rPr>
              <a:t>Fixing a period of time, e.g. “our offer remains effective for 10 days”. This kind of method may give rise to disputes for lack of definite starting time of the offer.</a:t>
            </a:r>
            <a:endParaRPr lang="zh-CN" altLang="en-US" sz="2400" u="sng" dirty="0">
              <a:sym typeface="Arial" panose="020B0604020202020204" pitchFamily="34" charset="0"/>
            </a:endParaRPr>
          </a:p>
          <a:p>
            <a:pPr algn="just">
              <a:lnSpc>
                <a:spcPct val="80000"/>
              </a:lnSpc>
              <a:buNone/>
            </a:pPr>
            <a:r>
              <a:rPr lang="zh-CN" altLang="en-US" sz="2400" dirty="0">
                <a:sym typeface="Arial" panose="020B0604020202020204" pitchFamily="34" charset="0"/>
              </a:rPr>
              <a:t>(3) </a:t>
            </a:r>
            <a:r>
              <a:rPr lang="zh-CN" altLang="en-US" sz="2400" u="sng" dirty="0">
                <a:sym typeface="Arial" panose="020B0604020202020204" pitchFamily="34" charset="0"/>
              </a:rPr>
              <a:t>Fixing in general terms. General terms like “prompt reply”, “immediately reply” etc. are indefinite and ambiguous and ought to be avoided.</a:t>
            </a:r>
            <a:endParaRPr lang="zh-CN" altLang="en-US" sz="2400" u="sng" dirty="0">
              <a:sym typeface="Arial" panose="020B0604020202020204" pitchFamily="34" charset="0"/>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标题 23553"/>
          <p:cNvSpPr>
            <a:spLocks noGrp="1"/>
          </p:cNvSpPr>
          <p:nvPr>
            <p:ph type="title"/>
          </p:nvPr>
        </p:nvSpPr>
        <p:spPr/>
        <p:txBody>
          <a:bodyPr anchor="ctr" anchorCtr="0"/>
          <a:lstStyle/>
          <a:p/>
        </p:txBody>
      </p:sp>
      <p:sp>
        <p:nvSpPr>
          <p:cNvPr id="23555" name="文本占位符 23554"/>
          <p:cNvSpPr>
            <a:spLocks noGrp="1"/>
          </p:cNvSpPr>
          <p:nvPr>
            <p:ph type="body" idx="1"/>
          </p:nvPr>
        </p:nvSpPr>
        <p:spPr>
          <a:xfrm>
            <a:off x="250825" y="1268761"/>
            <a:ext cx="8642350" cy="5330478"/>
          </a:xfrm>
        </p:spPr>
        <p:txBody>
          <a:bodyPr/>
          <a:lstStyle/>
          <a:p>
            <a:pPr>
              <a:lnSpc>
                <a:spcPct val="80000"/>
              </a:lnSpc>
              <a:buNone/>
            </a:pPr>
            <a:r>
              <a:rPr lang="en-US" altLang="zh-CN" sz="2400" dirty="0">
                <a:sym typeface="Arial" panose="020B0604020202020204" pitchFamily="34" charset="0"/>
              </a:rPr>
              <a:t>8) What prerequisites must an effective acceptance meet?</a:t>
            </a:r>
            <a:endParaRPr lang="en-US" altLang="zh-CN" sz="2400" dirty="0">
              <a:sym typeface="Arial" panose="020B0604020202020204" pitchFamily="34" charset="0"/>
            </a:endParaRPr>
          </a:p>
          <a:p>
            <a:pPr>
              <a:lnSpc>
                <a:spcPct val="80000"/>
              </a:lnSpc>
              <a:buNone/>
            </a:pPr>
            <a:r>
              <a:rPr lang="en-US" altLang="zh-CN" sz="2400" u="sng" dirty="0">
                <a:sym typeface="Arial" panose="020B0604020202020204" pitchFamily="34" charset="0"/>
              </a:rPr>
              <a:t> An effective acceptance must have the following qualities or </a:t>
            </a:r>
            <a:endParaRPr lang="en-US" altLang="zh-CN" sz="2400" u="sng" dirty="0">
              <a:sym typeface="Arial" panose="020B0604020202020204" pitchFamily="34" charset="0"/>
            </a:endParaRPr>
          </a:p>
          <a:p>
            <a:pPr>
              <a:lnSpc>
                <a:spcPct val="80000"/>
              </a:lnSpc>
              <a:buNone/>
            </a:pPr>
            <a:r>
              <a:rPr lang="en-US" altLang="zh-CN" sz="2400" u="sng" dirty="0">
                <a:sym typeface="Arial" panose="020B0604020202020204" pitchFamily="34" charset="0"/>
              </a:rPr>
              <a:t>prerequisites:</a:t>
            </a:r>
            <a:endParaRPr lang="en-US" altLang="zh-CN" sz="2400" u="sng" dirty="0">
              <a:sym typeface="Arial" panose="020B0604020202020204" pitchFamily="34" charset="0"/>
            </a:endParaRPr>
          </a:p>
          <a:p>
            <a:pPr>
              <a:lnSpc>
                <a:spcPct val="80000"/>
              </a:lnSpc>
              <a:buNone/>
            </a:pPr>
            <a:r>
              <a:rPr lang="en-US" altLang="zh-CN" sz="2400" dirty="0">
                <a:sym typeface="Arial" panose="020B0604020202020204" pitchFamily="34" charset="0"/>
              </a:rPr>
              <a:t>(1) </a:t>
            </a:r>
            <a:r>
              <a:rPr lang="en-US" altLang="zh-CN" sz="2400" u="sng" dirty="0">
                <a:sym typeface="Arial" panose="020B0604020202020204" pitchFamily="34" charset="0"/>
              </a:rPr>
              <a:t>An effective acceptance is based upon the buyer’s complete acceptance of the firm offer, or the seller’s confirmation of the buyer’s acceptance of a non-firm offer, or the seller’s acceptance of the buyer’s counter-offer or the buyer’s firm order or firm bid with the seller.</a:t>
            </a:r>
            <a:endParaRPr lang="en-US" altLang="zh-CN" sz="2400" u="sng" dirty="0">
              <a:sym typeface="Arial" panose="020B0604020202020204" pitchFamily="34" charset="0"/>
            </a:endParaRPr>
          </a:p>
          <a:p>
            <a:pPr>
              <a:lnSpc>
                <a:spcPct val="80000"/>
              </a:lnSpc>
              <a:buNone/>
            </a:pPr>
            <a:r>
              <a:rPr lang="en-US" altLang="zh-CN" sz="2400" dirty="0">
                <a:sym typeface="Arial" panose="020B0604020202020204" pitchFamily="34" charset="0"/>
              </a:rPr>
              <a:t>(2) </a:t>
            </a:r>
            <a:r>
              <a:rPr lang="en-US" altLang="zh-CN" sz="2400" u="sng" dirty="0">
                <a:sym typeface="Arial" panose="020B0604020202020204" pitchFamily="34" charset="0"/>
              </a:rPr>
              <a:t>An acceptance is effective only when the offer is between the </a:t>
            </a:r>
            <a:r>
              <a:rPr lang="en-US" altLang="zh-CN" sz="2400" u="sng" dirty="0" err="1">
                <a:sym typeface="Arial" panose="020B0604020202020204" pitchFamily="34" charset="0"/>
              </a:rPr>
              <a:t>offerer</a:t>
            </a:r>
            <a:r>
              <a:rPr lang="en-US" altLang="zh-CN" sz="2400" u="sng" dirty="0">
                <a:sym typeface="Arial" panose="020B0604020202020204" pitchFamily="34" charset="0"/>
              </a:rPr>
              <a:t> (seller) and the offeree (buyer). The acceptance of the offer by any third party is not binding upon the </a:t>
            </a:r>
            <a:r>
              <a:rPr lang="en-US" altLang="zh-CN" sz="2400" u="sng" dirty="0" err="1">
                <a:sym typeface="Arial" panose="020B0604020202020204" pitchFamily="34" charset="0"/>
              </a:rPr>
              <a:t>offerer</a:t>
            </a:r>
            <a:r>
              <a:rPr lang="en-US" altLang="zh-CN" sz="2400" u="sng" dirty="0">
                <a:sym typeface="Arial" panose="020B0604020202020204" pitchFamily="34" charset="0"/>
              </a:rPr>
              <a:t>.</a:t>
            </a:r>
            <a:endParaRPr lang="en-US" altLang="zh-CN" sz="2400" u="sng" dirty="0">
              <a:sym typeface="Arial" panose="020B0604020202020204" pitchFamily="34" charset="0"/>
            </a:endParaRPr>
          </a:p>
          <a:p>
            <a:pPr>
              <a:lnSpc>
                <a:spcPct val="80000"/>
              </a:lnSpc>
              <a:buNone/>
            </a:pPr>
            <a:r>
              <a:rPr lang="en-US" altLang="zh-CN" sz="2400" dirty="0">
                <a:sym typeface="Arial" panose="020B0604020202020204" pitchFamily="34" charset="0"/>
              </a:rPr>
              <a:t>(3) </a:t>
            </a:r>
            <a:r>
              <a:rPr lang="en-US" altLang="zh-CN" sz="2400" u="sng" dirty="0">
                <a:sym typeface="Arial" panose="020B0604020202020204" pitchFamily="34" charset="0"/>
              </a:rPr>
              <a:t>An acceptance is effective only when the acceptance is made within the validity of the offer or within a reasonable time period.</a:t>
            </a:r>
            <a:endParaRPr lang="en-US" altLang="zh-CN" sz="2400" u="sng" dirty="0">
              <a:sym typeface="Arial" panose="020B0604020202020204" pitchFamily="34" charset="0"/>
            </a:endParaRPr>
          </a:p>
          <a:p>
            <a:pPr>
              <a:lnSpc>
                <a:spcPct val="80000"/>
              </a:lnSpc>
              <a:buNone/>
            </a:pPr>
            <a:r>
              <a:rPr lang="en-US" altLang="zh-CN" sz="2400" dirty="0">
                <a:sym typeface="Arial" panose="020B0604020202020204" pitchFamily="34" charset="0"/>
              </a:rPr>
              <a:t>(4) </a:t>
            </a:r>
            <a:r>
              <a:rPr lang="en-US" altLang="zh-CN" sz="2400" u="sng" dirty="0">
                <a:sym typeface="Arial" panose="020B0604020202020204" pitchFamily="34" charset="0"/>
              </a:rPr>
              <a:t>An acceptance is effective only when the offer or order is confirmed in written form.</a:t>
            </a:r>
            <a:endParaRPr lang="en-US" altLang="zh-CN" sz="2400" u="sng" dirty="0">
              <a:sym typeface="Arial" panose="020B0604020202020204" pitchFamily="34" charset="0"/>
            </a:endParaRPr>
          </a:p>
          <a:p>
            <a:pPr>
              <a:lnSpc>
                <a:spcPct val="80000"/>
              </a:lnSpc>
              <a:buNone/>
            </a:pPr>
            <a:endParaRPr lang="en-US" altLang="zh-CN" sz="2400" dirty="0"/>
          </a:p>
          <a:p>
            <a:pPr>
              <a:lnSpc>
                <a:spcPct val="80000"/>
              </a:lnSpc>
              <a:buNone/>
            </a:pPr>
            <a:endParaRPr lang="en-US" altLang="zh-CN" sz="1200" dirty="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标题 24577"/>
          <p:cNvSpPr>
            <a:spLocks noGrp="1"/>
          </p:cNvSpPr>
          <p:nvPr>
            <p:ph type="title"/>
          </p:nvPr>
        </p:nvSpPr>
        <p:spPr/>
        <p:txBody>
          <a:bodyPr anchor="ctr" anchorCtr="0"/>
          <a:lstStyle/>
          <a:p/>
        </p:txBody>
      </p:sp>
      <p:sp>
        <p:nvSpPr>
          <p:cNvPr id="24579" name="文本占位符 24578"/>
          <p:cNvSpPr>
            <a:spLocks noGrp="1"/>
          </p:cNvSpPr>
          <p:nvPr>
            <p:ph type="body" idx="1"/>
          </p:nvPr>
        </p:nvSpPr>
        <p:spPr>
          <a:xfrm>
            <a:off x="107504" y="1178950"/>
            <a:ext cx="8640960" cy="5038725"/>
          </a:xfrm>
        </p:spPr>
        <p:txBody>
          <a:bodyPr/>
          <a:lstStyle/>
          <a:p>
            <a:pPr>
              <a:buNone/>
            </a:pPr>
            <a:r>
              <a:rPr lang="zh-CN" altLang="en-US" sz="2400" dirty="0">
                <a:sym typeface="Arial" panose="020B0604020202020204" pitchFamily="34" charset="0"/>
              </a:rPr>
              <a:t> 9) What steps are there in the performance of sales contracts?</a:t>
            </a:r>
            <a:endParaRPr lang="zh-CN" altLang="en-US" sz="2400" dirty="0">
              <a:sym typeface="Arial" panose="020B0604020202020204" pitchFamily="34" charset="0"/>
            </a:endParaRPr>
          </a:p>
          <a:p>
            <a:pPr algn="just">
              <a:buNone/>
            </a:pPr>
            <a:r>
              <a:rPr lang="zh-CN" altLang="en-US" sz="2400" dirty="0">
                <a:sym typeface="Arial" panose="020B0604020202020204" pitchFamily="34" charset="0"/>
              </a:rPr>
              <a:t>    </a:t>
            </a:r>
            <a:r>
              <a:rPr lang="zh-CN" altLang="en-US" sz="2400" u="sng" dirty="0">
                <a:sym typeface="Arial" panose="020B0604020202020204" pitchFamily="34" charset="0"/>
              </a:rPr>
              <a:t>The performance of export contract usually goes through the process of goods preparation, inspection application, reminding of L/C issuance, examination and amendment to L/C, chartering, space booking, shipment, documents preparation for payment negotiation and settlement of claims (if any).</a:t>
            </a:r>
            <a:endParaRPr lang="zh-CN" altLang="en-US" sz="2400" u="sng" dirty="0">
              <a:sym typeface="Arial" panose="020B0604020202020204" pitchFamily="34" charset="0"/>
            </a:endParaRPr>
          </a:p>
          <a:p>
            <a:pPr>
              <a:buNone/>
            </a:pPr>
            <a:r>
              <a:rPr lang="zh-CN" altLang="en-US" sz="2400" dirty="0">
                <a:sym typeface="Arial" panose="020B0604020202020204" pitchFamily="34" charset="0"/>
              </a:rPr>
              <a:t> 10) How should a letter of credit be examined?</a:t>
            </a:r>
            <a:endParaRPr lang="zh-CN" altLang="en-US" sz="2400" dirty="0">
              <a:sym typeface="Arial" panose="020B0604020202020204" pitchFamily="34" charset="0"/>
            </a:endParaRPr>
          </a:p>
          <a:p>
            <a:pPr algn="just"/>
            <a:r>
              <a:rPr lang="zh-CN" altLang="en-US" sz="2400" u="sng" dirty="0">
                <a:sym typeface="Arial" panose="020B0604020202020204" pitchFamily="34" charset="0"/>
              </a:rPr>
              <a:t>The L/C should be examined carefully as contracted. In practice, the L/C is jointly examined by both the bank that will lay the emphasis on the examination of the political backgrounds, credit standing and payment obligations and the exporting company who will focuses on the examination of the conformity of the L/C content with the contract.</a:t>
            </a:r>
            <a:endParaRPr lang="zh-CN" altLang="en-US" sz="2400" u="sng" dirty="0">
              <a:sym typeface="Arial" panose="020B0604020202020204" pitchFamily="34" charset="0"/>
            </a:endParaRPr>
          </a:p>
          <a:p>
            <a:endParaRPr lang="zh-CN" altLang="en-US" sz="2400" dirty="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标题 25601"/>
          <p:cNvSpPr>
            <a:spLocks noGrp="1"/>
          </p:cNvSpPr>
          <p:nvPr>
            <p:ph type="title"/>
          </p:nvPr>
        </p:nvSpPr>
        <p:spPr/>
        <p:txBody>
          <a:bodyPr anchor="ctr" anchorCtr="0"/>
          <a:lstStyle/>
          <a:p/>
        </p:txBody>
      </p:sp>
      <p:sp>
        <p:nvSpPr>
          <p:cNvPr id="25603" name="文本占位符 25602"/>
          <p:cNvSpPr>
            <a:spLocks noGrp="1"/>
          </p:cNvSpPr>
          <p:nvPr>
            <p:ph type="body" idx="1"/>
          </p:nvPr>
        </p:nvSpPr>
        <p:spPr>
          <a:xfrm>
            <a:off x="323529" y="1343025"/>
            <a:ext cx="8356922" cy="4895850"/>
          </a:xfrm>
        </p:spPr>
        <p:txBody>
          <a:bodyPr/>
          <a:lstStyle/>
          <a:p>
            <a:pPr>
              <a:buNone/>
            </a:pPr>
            <a:r>
              <a:rPr lang="zh-CN" altLang="en-US" sz="2400" dirty="0">
                <a:sym typeface="Arial" panose="020B0604020202020204" pitchFamily="34" charset="0"/>
              </a:rPr>
              <a:t>11) How to go through the export customs clearance?</a:t>
            </a:r>
            <a:endParaRPr lang="zh-CN" altLang="en-US" sz="2400" dirty="0">
              <a:sym typeface="Arial" panose="020B0604020202020204" pitchFamily="34" charset="0"/>
            </a:endParaRPr>
          </a:p>
          <a:p>
            <a:pPr algn="just">
              <a:buNone/>
            </a:pPr>
            <a:r>
              <a:rPr lang="zh-CN" altLang="en-US" sz="2400" dirty="0">
                <a:sym typeface="Arial" panose="020B0604020202020204" pitchFamily="34" charset="0"/>
              </a:rPr>
              <a:t>    </a:t>
            </a:r>
            <a:r>
              <a:rPr lang="zh-CN" altLang="en-US" sz="2400" u="sng" dirty="0">
                <a:sym typeface="Arial" panose="020B0604020202020204" pitchFamily="34" charset="0"/>
              </a:rPr>
              <a:t>When the exporting companies go through the customs declaration, Customs Clearing Forms will be completed for the exported commodities formalities, and contract copy, invoice, packing list, weight memo, inspection certificate, export licence and other documents will be furnished when necessary.</a:t>
            </a:r>
            <a:endParaRPr lang="zh-CN" altLang="en-US" sz="2400" u="sng" dirty="0">
              <a:sym typeface="Arial" panose="020B0604020202020204" pitchFamily="34" charset="0"/>
            </a:endParaRPr>
          </a:p>
          <a:p>
            <a:endParaRPr lang="zh-CN" altLang="en-US" sz="2400" dirty="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标题 26625"/>
          <p:cNvSpPr>
            <a:spLocks noGrp="1"/>
          </p:cNvSpPr>
          <p:nvPr>
            <p:ph type="title"/>
          </p:nvPr>
        </p:nvSpPr>
        <p:spPr/>
        <p:txBody>
          <a:bodyPr anchor="ctr" anchorCtr="0"/>
          <a:lstStyle/>
          <a:p/>
        </p:txBody>
      </p:sp>
      <p:sp>
        <p:nvSpPr>
          <p:cNvPr id="26627" name="文本占位符 26626"/>
          <p:cNvSpPr>
            <a:spLocks noGrp="1"/>
          </p:cNvSpPr>
          <p:nvPr>
            <p:ph type="body" idx="1"/>
          </p:nvPr>
        </p:nvSpPr>
        <p:spPr>
          <a:xfrm>
            <a:off x="323528" y="1268760"/>
            <a:ext cx="8137525" cy="4781550"/>
          </a:xfrm>
        </p:spPr>
        <p:txBody>
          <a:bodyPr/>
          <a:lstStyle/>
          <a:p>
            <a:pPr>
              <a:buNone/>
            </a:pPr>
            <a:r>
              <a:rPr lang="en-US" altLang="zh-CN" sz="2400" dirty="0"/>
              <a:t>12) How should the claims be dealt with?</a:t>
            </a:r>
            <a:endParaRPr lang="en-US" altLang="zh-CN" sz="2400" dirty="0"/>
          </a:p>
          <a:p>
            <a:pPr algn="just"/>
            <a:r>
              <a:rPr lang="en-US" altLang="zh-CN" sz="2400" u="sng" dirty="0"/>
              <a:t> When dealing with a complaint or claim, the exporting company must determine whether or not the complaints or claims resulting from poor or inferior quality, wrong dispatch of goods, short, late, damaged or missing shipment, etc. are genuine. If it is justifiable, the exporting company is requested to admit it readily, express his or her regret, promise to grant the claim and try to restore the customer’s faith. If the complaint or claim is just but an excuse, point this out politely and in an agreeable manner by explaining the reasons for the rejection carefully.</a:t>
            </a:r>
            <a:endParaRPr lang="en-US" altLang="zh-CN" sz="2400" u="sng" dirty="0"/>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标题 27649"/>
          <p:cNvSpPr>
            <a:spLocks noGrp="1"/>
          </p:cNvSpPr>
          <p:nvPr>
            <p:ph type="title"/>
          </p:nvPr>
        </p:nvSpPr>
        <p:spPr/>
        <p:txBody>
          <a:bodyPr anchor="ctr" anchorCtr="0"/>
          <a:lstStyle/>
          <a:p/>
        </p:txBody>
      </p:sp>
      <p:sp>
        <p:nvSpPr>
          <p:cNvPr id="27651" name="文本占位符 27650"/>
          <p:cNvSpPr>
            <a:spLocks noGrp="1"/>
          </p:cNvSpPr>
          <p:nvPr>
            <p:ph type="body" idx="1"/>
          </p:nvPr>
        </p:nvSpPr>
        <p:spPr>
          <a:xfrm>
            <a:off x="395536" y="1340768"/>
            <a:ext cx="8138864" cy="4679032"/>
          </a:xfrm>
        </p:spPr>
        <p:txBody>
          <a:bodyPr/>
          <a:lstStyle/>
          <a:p>
            <a:pPr>
              <a:buNone/>
            </a:pPr>
            <a:r>
              <a:rPr lang="zh-CN" altLang="en-US" sz="2400" dirty="0"/>
              <a:t>13) What steps are there in the performance of import contracts?</a:t>
            </a:r>
            <a:endParaRPr lang="zh-CN" altLang="en-US" sz="2400" dirty="0"/>
          </a:p>
          <a:p>
            <a:pPr algn="just">
              <a:buNone/>
            </a:pPr>
            <a:r>
              <a:rPr lang="zh-CN" altLang="en-US" sz="2400" dirty="0"/>
              <a:t>    </a:t>
            </a:r>
            <a:r>
              <a:rPr lang="zh-CN" altLang="en-US" sz="2400" u="sng" dirty="0"/>
              <a:t>In the case of import contracts on FOB and L/C basis, the performance usually goes through the process of credit issuance, vessel dispatch for taking over deliveries, insurance, examination of documents, payment, customs clearance, check and acceptance and claims for the imports (if any).</a:t>
            </a:r>
            <a:endParaRPr lang="zh-CN" altLang="en-US" sz="2400" u="sng" dirty="0"/>
          </a:p>
          <a:p>
            <a:pPr>
              <a:buNone/>
            </a:pPr>
            <a:endParaRPr lang="zh-CN" altLang="en-US" sz="2400" u="sng" dirty="0"/>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标题 28673"/>
          <p:cNvSpPr>
            <a:spLocks noGrp="1"/>
          </p:cNvSpPr>
          <p:nvPr>
            <p:ph type="title"/>
          </p:nvPr>
        </p:nvSpPr>
        <p:spPr/>
        <p:txBody>
          <a:bodyPr anchor="ctr" anchorCtr="0"/>
          <a:lstStyle/>
          <a:p/>
        </p:txBody>
      </p:sp>
      <p:sp>
        <p:nvSpPr>
          <p:cNvPr id="28675" name="文本占位符 28674"/>
          <p:cNvSpPr>
            <a:spLocks noGrp="1"/>
          </p:cNvSpPr>
          <p:nvPr>
            <p:ph type="body" idx="1"/>
          </p:nvPr>
        </p:nvSpPr>
        <p:spPr>
          <a:xfrm>
            <a:off x="323850" y="1340768"/>
            <a:ext cx="8281988" cy="4898107"/>
          </a:xfrm>
        </p:spPr>
        <p:txBody>
          <a:bodyPr/>
          <a:lstStyle/>
          <a:p>
            <a:pPr>
              <a:lnSpc>
                <a:spcPct val="90000"/>
              </a:lnSpc>
              <a:buNone/>
            </a:pPr>
            <a:r>
              <a:rPr lang="zh-CN" altLang="en-US" sz="2400" dirty="0"/>
              <a:t>14) When shall the letter of credit be issued?</a:t>
            </a:r>
            <a:endParaRPr lang="en-US" altLang="zh-CN" sz="2400" dirty="0"/>
          </a:p>
          <a:p>
            <a:pPr>
              <a:lnSpc>
                <a:spcPct val="90000"/>
              </a:lnSpc>
              <a:buNone/>
            </a:pPr>
            <a:endParaRPr lang="zh-CN" altLang="en-US" sz="2400" dirty="0"/>
          </a:p>
          <a:p>
            <a:pPr algn="just">
              <a:lnSpc>
                <a:spcPct val="90000"/>
              </a:lnSpc>
              <a:buNone/>
            </a:pPr>
            <a:r>
              <a:rPr lang="zh-CN" altLang="en-US" sz="2400" dirty="0"/>
              <a:t>   </a:t>
            </a:r>
            <a:r>
              <a:rPr lang="zh-CN" altLang="en-US" sz="2400" u="sng" dirty="0"/>
              <a:t> If the contract requires the L/C to be issued after the shipment date is determined, the L/C shall be issued after the related notice is received from the seller. If the L/C shall be issued after the seller has got the export licence or paid the performance bond, the L/C shall be issued after receipt of the related notice.</a:t>
            </a:r>
            <a:endParaRPr lang="zh-CN" altLang="en-US" sz="2400" u="sng" dirty="0"/>
          </a:p>
          <a:p>
            <a:pPr>
              <a:lnSpc>
                <a:spcPct val="90000"/>
              </a:lnSpc>
            </a:pPr>
            <a:endParaRPr lang="zh-CN" altLang="en-US" sz="2000" u="sng" dirty="0"/>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395536" y="1340768"/>
            <a:ext cx="8138864" cy="4679032"/>
          </a:xfrm>
        </p:spPr>
        <p:txBody>
          <a:bodyPr/>
          <a:lstStyle/>
          <a:p>
            <a:pPr>
              <a:lnSpc>
                <a:spcPct val="90000"/>
              </a:lnSpc>
              <a:buNone/>
            </a:pPr>
            <a:r>
              <a:rPr lang="zh-CN" altLang="en-US" sz="2400" dirty="0"/>
              <a:t>15) How will you classify the claims for imports as far as the liability is concerned?</a:t>
            </a:r>
            <a:endParaRPr lang="en-US" altLang="zh-CN" sz="2400" dirty="0"/>
          </a:p>
          <a:p>
            <a:pPr>
              <a:lnSpc>
                <a:spcPct val="90000"/>
              </a:lnSpc>
              <a:buNone/>
            </a:pPr>
            <a:endParaRPr lang="zh-CN" altLang="en-US" sz="2400" dirty="0"/>
          </a:p>
          <a:p>
            <a:pPr algn="just">
              <a:lnSpc>
                <a:spcPct val="90000"/>
              </a:lnSpc>
              <a:buNone/>
            </a:pPr>
            <a:r>
              <a:rPr lang="zh-CN" altLang="en-US" sz="2400" dirty="0"/>
              <a:t>    </a:t>
            </a:r>
            <a:r>
              <a:rPr lang="zh-CN" altLang="en-US" sz="2400" u="sng" dirty="0"/>
              <a:t>As far as the liability is concerned, complaints or claims for imports can be classified into three categories:</a:t>
            </a:r>
            <a:endParaRPr lang="zh-CN" altLang="en-US" sz="2400" u="sng" dirty="0"/>
          </a:p>
          <a:p>
            <a:pPr algn="just">
              <a:lnSpc>
                <a:spcPct val="90000"/>
              </a:lnSpc>
              <a:buNone/>
            </a:pPr>
            <a:r>
              <a:rPr lang="zh-CN" altLang="en-US" sz="2400" dirty="0"/>
              <a:t>   </a:t>
            </a:r>
            <a:r>
              <a:rPr lang="zh-CN" altLang="en-US" sz="2400" u="sng" dirty="0"/>
              <a:t>(1) trade claim made by the buyer against the seller (the most common form of claim);</a:t>
            </a:r>
            <a:endParaRPr lang="zh-CN" altLang="en-US" sz="2400" u="sng" dirty="0"/>
          </a:p>
          <a:p>
            <a:pPr algn="just">
              <a:lnSpc>
                <a:spcPct val="90000"/>
              </a:lnSpc>
              <a:buNone/>
            </a:pPr>
            <a:r>
              <a:rPr lang="zh-CN" altLang="en-US" sz="2400" dirty="0"/>
              <a:t>   </a:t>
            </a:r>
            <a:r>
              <a:rPr lang="zh-CN" altLang="en-US" sz="2400" u="sng" dirty="0"/>
              <a:t>(2) transportation claim made by the buyer with the shipping company;</a:t>
            </a:r>
            <a:endParaRPr lang="zh-CN" altLang="en-US" sz="2400" u="sng" dirty="0"/>
          </a:p>
          <a:p>
            <a:pPr algn="just">
              <a:lnSpc>
                <a:spcPct val="90000"/>
              </a:lnSpc>
              <a:buNone/>
            </a:pPr>
            <a:r>
              <a:rPr lang="zh-CN" altLang="en-US" sz="2400" dirty="0"/>
              <a:t>   </a:t>
            </a:r>
            <a:r>
              <a:rPr lang="zh-CN" altLang="en-US" sz="2400" u="sng" dirty="0"/>
              <a:t>(3) insurance claim made by the buyer against the insurance company.</a:t>
            </a:r>
            <a:endParaRPr lang="zh-CN" altLang="en-US" sz="2400" u="sng" dirty="0"/>
          </a:p>
          <a:p>
            <a:endParaRPr lang="zh-CN" altLang="en-US" dirty="0"/>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标题 29697"/>
          <p:cNvSpPr>
            <a:spLocks noGrp="1"/>
          </p:cNvSpPr>
          <p:nvPr>
            <p:ph type="title"/>
          </p:nvPr>
        </p:nvSpPr>
        <p:spPr/>
        <p:txBody>
          <a:bodyPr anchor="ctr" anchorCtr="0"/>
          <a:lstStyle/>
          <a:p>
            <a:r>
              <a:rPr lang="en-US" altLang="zh-CN" sz="2500"/>
              <a:t>2. Translate the Following Economic Terms into English:</a:t>
            </a:r>
            <a:endParaRPr lang="en-US" altLang="zh-CN" sz="2500"/>
          </a:p>
        </p:txBody>
      </p:sp>
      <p:sp>
        <p:nvSpPr>
          <p:cNvPr id="29699" name="文本占位符 29698"/>
          <p:cNvSpPr>
            <a:spLocks noGrp="1"/>
          </p:cNvSpPr>
          <p:nvPr>
            <p:ph type="body" idx="1"/>
          </p:nvPr>
        </p:nvSpPr>
        <p:spPr>
          <a:xfrm>
            <a:off x="468313" y="1412875"/>
            <a:ext cx="8229600" cy="4525963"/>
          </a:xfrm>
        </p:spPr>
        <p:txBody>
          <a:bodyPr/>
          <a:lstStyle/>
          <a:p>
            <a:pPr marL="457200" indent="-457200">
              <a:lnSpc>
                <a:spcPct val="80000"/>
              </a:lnSpc>
              <a:buNone/>
            </a:pPr>
            <a:endParaRPr lang="zh-CN" altLang="en-US" sz="2400" dirty="0"/>
          </a:p>
          <a:p>
            <a:pPr marL="457200" indent="-457200">
              <a:lnSpc>
                <a:spcPct val="80000"/>
              </a:lnSpc>
              <a:buNone/>
            </a:pPr>
            <a:r>
              <a:rPr lang="zh-CN" altLang="en-US" sz="2400" dirty="0"/>
              <a:t>1)商务参赞处 commercial counselor’s office	</a:t>
            </a:r>
            <a:endParaRPr lang="zh-CN" altLang="en-US" sz="2400" dirty="0"/>
          </a:p>
          <a:p>
            <a:pPr marL="457200" indent="-457200">
              <a:lnSpc>
                <a:spcPct val="80000"/>
              </a:lnSpc>
              <a:buNone/>
            </a:pPr>
            <a:r>
              <a:rPr lang="zh-CN" altLang="en-US" sz="2400" dirty="0"/>
              <a:t>2) 资信情况 financial standing</a:t>
            </a:r>
            <a:endParaRPr lang="zh-CN" altLang="en-US" sz="2400" dirty="0"/>
          </a:p>
          <a:p>
            <a:pPr marL="457200" indent="-457200">
              <a:lnSpc>
                <a:spcPct val="80000"/>
              </a:lnSpc>
              <a:buNone/>
            </a:pPr>
            <a:r>
              <a:rPr lang="zh-CN" altLang="en-US" sz="2400" dirty="0"/>
              <a:t>3) 报关 customs declaration   </a:t>
            </a:r>
            <a:endParaRPr lang="zh-CN" altLang="en-US" sz="2400" dirty="0"/>
          </a:p>
          <a:p>
            <a:pPr marL="457200" indent="-457200">
              <a:lnSpc>
                <a:spcPct val="80000"/>
              </a:lnSpc>
              <a:buNone/>
            </a:pPr>
            <a:r>
              <a:rPr lang="zh-CN" altLang="en-US" sz="2400" dirty="0"/>
              <a:t>4) 提单 bill of lading</a:t>
            </a:r>
            <a:endParaRPr lang="zh-CN" altLang="en-US" sz="2400" dirty="0"/>
          </a:p>
          <a:p>
            <a:pPr marL="457200" indent="-457200">
              <a:lnSpc>
                <a:spcPct val="80000"/>
              </a:lnSpc>
              <a:buNone/>
            </a:pPr>
            <a:r>
              <a:rPr lang="zh-CN" altLang="en-US" sz="2400" dirty="0"/>
              <a:t>5) 公正的调查报告 	authentic surveyor report		</a:t>
            </a:r>
            <a:endParaRPr lang="zh-CN" altLang="en-US" sz="2400" dirty="0"/>
          </a:p>
          <a:p>
            <a:pPr marL="457200" indent="-457200">
              <a:lnSpc>
                <a:spcPct val="80000"/>
              </a:lnSpc>
              <a:buNone/>
            </a:pPr>
            <a:r>
              <a:rPr lang="zh-CN" altLang="en-US" sz="2400" dirty="0"/>
              <a:t>6) 法律地位  legal standing</a:t>
            </a:r>
            <a:endParaRPr lang="zh-CN" altLang="en-US" sz="2400" dirty="0"/>
          </a:p>
          <a:p>
            <a:pPr marL="457200" indent="-457200">
              <a:lnSpc>
                <a:spcPct val="80000"/>
              </a:lnSpc>
              <a:buNone/>
            </a:pPr>
            <a:r>
              <a:rPr lang="zh-CN" altLang="en-US" sz="2400" dirty="0"/>
              <a:t>7) 履约保函	performance bond				</a:t>
            </a:r>
            <a:endParaRPr lang="zh-CN" altLang="en-US" sz="2400" dirty="0"/>
          </a:p>
          <a:p>
            <a:pPr marL="457200" indent="-457200">
              <a:lnSpc>
                <a:spcPct val="80000"/>
              </a:lnSpc>
              <a:buNone/>
            </a:pPr>
            <a:r>
              <a:rPr lang="zh-CN" altLang="en-US" sz="2400" dirty="0"/>
              <a:t>8) 订舱  space booking</a:t>
            </a:r>
            <a:endParaRPr lang="zh-CN" altLang="en-US" sz="2400" dirty="0"/>
          </a:p>
          <a:p>
            <a:pPr marL="457200" indent="-457200">
              <a:lnSpc>
                <a:spcPct val="80000"/>
              </a:lnSpc>
              <a:buNone/>
            </a:pPr>
            <a:r>
              <a:rPr lang="zh-CN" altLang="en-US" sz="2400" dirty="0"/>
              <a:t>9) 商业诚信	commercial integrity			</a:t>
            </a:r>
            <a:endParaRPr lang="zh-CN" altLang="en-US" sz="2400" dirty="0"/>
          </a:p>
          <a:p>
            <a:pPr marL="457200" indent="-457200">
              <a:lnSpc>
                <a:spcPct val="80000"/>
              </a:lnSpc>
              <a:buNone/>
            </a:pPr>
            <a:r>
              <a:rPr lang="zh-CN" altLang="en-US" sz="2400" dirty="0"/>
              <a:t>10) 进口许可证  import licence  	</a:t>
            </a:r>
            <a:endParaRPr lang="zh-CN" altLang="en-US" sz="2400" dirty="0"/>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标题 30721"/>
          <p:cNvSpPr>
            <a:spLocks noGrp="1"/>
          </p:cNvSpPr>
          <p:nvPr>
            <p:ph type="title"/>
          </p:nvPr>
        </p:nvSpPr>
        <p:spPr/>
        <p:txBody>
          <a:bodyPr anchor="ctr" anchorCtr="0"/>
          <a:lstStyle/>
          <a:p>
            <a:r>
              <a:rPr lang="en-US" altLang="zh-CN" sz="2500"/>
              <a:t>3. Read the Following Passage and Fill in the Blanks with Appropriate Words:</a:t>
            </a:r>
            <a:r>
              <a:rPr lang="en-US" altLang="zh-CN" sz="3800"/>
              <a:t> </a:t>
            </a:r>
            <a:endParaRPr lang="en-US" altLang="zh-CN" sz="3800"/>
          </a:p>
        </p:txBody>
      </p:sp>
      <p:sp>
        <p:nvSpPr>
          <p:cNvPr id="30723" name="文本占位符 30722"/>
          <p:cNvSpPr>
            <a:spLocks noGrp="1"/>
          </p:cNvSpPr>
          <p:nvPr>
            <p:ph type="body" idx="1"/>
          </p:nvPr>
        </p:nvSpPr>
        <p:spPr/>
        <p:txBody>
          <a:bodyPr/>
          <a:lstStyle/>
          <a:p>
            <a:pPr algn="just">
              <a:lnSpc>
                <a:spcPct val="80000"/>
              </a:lnSpc>
            </a:pPr>
            <a:r>
              <a:rPr lang="en-US" altLang="zh-CN" sz="2400" dirty="0"/>
              <a:t>The </a:t>
            </a:r>
            <a:r>
              <a:rPr lang="en-US" altLang="zh-CN" sz="2400" u="sng" dirty="0"/>
              <a:t>               </a:t>
            </a:r>
            <a:r>
              <a:rPr lang="en-US" altLang="zh-CN" sz="2400" dirty="0"/>
              <a:t>advantage of a letter of credit is that it </a:t>
            </a:r>
            <a:r>
              <a:rPr lang="en-US" altLang="zh-CN" sz="2400" u="sng" dirty="0"/>
              <a:t> </a:t>
            </a:r>
            <a:endParaRPr lang="en-US" altLang="zh-CN" sz="2400" u="sng" dirty="0"/>
          </a:p>
          <a:p>
            <a:pPr algn="just">
              <a:lnSpc>
                <a:spcPct val="80000"/>
              </a:lnSpc>
              <a:buNone/>
            </a:pPr>
            <a:r>
              <a:rPr lang="en-US" altLang="zh-CN" sz="2400" dirty="0"/>
              <a:t>     </a:t>
            </a:r>
            <a:r>
              <a:rPr lang="en-US" altLang="zh-CN" sz="2400" u="sng" dirty="0"/>
              <a:t>                </a:t>
            </a:r>
            <a:r>
              <a:rPr lang="en-US" altLang="zh-CN" sz="2400" dirty="0"/>
              <a:t> international trade. The exporter gains because it can sell against promise of a bank</a:t>
            </a:r>
            <a:r>
              <a:rPr lang="en-US" altLang="zh-CN" sz="2400" u="sng" dirty="0"/>
              <a:t>    </a:t>
            </a:r>
            <a:endParaRPr lang="en-US" altLang="zh-CN" sz="2400" u="sng" dirty="0"/>
          </a:p>
          <a:p>
            <a:pPr algn="just">
              <a:lnSpc>
                <a:spcPct val="80000"/>
              </a:lnSpc>
              <a:buNone/>
            </a:pPr>
            <a:r>
              <a:rPr lang="en-US" altLang="zh-CN" sz="2400" dirty="0"/>
              <a:t>    </a:t>
            </a:r>
            <a:r>
              <a:rPr lang="en-US" altLang="zh-CN" sz="2400" u="sng" dirty="0"/>
              <a:t>             </a:t>
            </a:r>
            <a:r>
              <a:rPr lang="en-US" altLang="zh-CN" sz="2400" dirty="0"/>
              <a:t>than a commercial firm. The exporter is also in a more </a:t>
            </a:r>
            <a:r>
              <a:rPr lang="en-US" altLang="zh-CN" sz="2400" u="sng" dirty="0"/>
              <a:t>                </a:t>
            </a:r>
            <a:r>
              <a:rPr lang="en-US" altLang="zh-CN" sz="2400" dirty="0"/>
              <a:t>position as to the availability of foreign exchange to pay its sale. If the letter of credit is </a:t>
            </a:r>
            <a:r>
              <a:rPr lang="en-US" altLang="zh-CN" sz="2400" u="sng" dirty="0"/>
              <a:t> </a:t>
            </a:r>
            <a:endParaRPr lang="en-US" altLang="zh-CN" sz="2400" u="sng" dirty="0"/>
          </a:p>
          <a:p>
            <a:pPr algn="just">
              <a:lnSpc>
                <a:spcPct val="80000"/>
              </a:lnSpc>
              <a:buNone/>
            </a:pPr>
            <a:r>
              <a:rPr lang="en-US" altLang="zh-CN" sz="2400" dirty="0"/>
              <a:t>   </a:t>
            </a:r>
            <a:r>
              <a:rPr lang="en-US" altLang="zh-CN" sz="2400" u="sng" dirty="0"/>
              <a:t>                   </a:t>
            </a:r>
            <a:r>
              <a:rPr lang="en-US" altLang="zh-CN" sz="2400" dirty="0"/>
              <a:t>by a bank in the exporters’ country, the problem of foreign exchange is </a:t>
            </a:r>
            <a:r>
              <a:rPr lang="en-US" altLang="zh-CN" sz="2400" u="sng" dirty="0"/>
              <a:t>                  </a:t>
            </a:r>
            <a:r>
              <a:rPr lang="en-US" altLang="zh-CN" sz="2400" dirty="0"/>
              <a:t>.  Even if the letter of credit is not confirmed, the issuing foreign bank is more likely</a:t>
            </a:r>
            <a:r>
              <a:rPr lang="en-US" altLang="zh-CN" sz="2400" u="sng" dirty="0"/>
              <a:t>         </a:t>
            </a:r>
            <a:r>
              <a:rPr lang="en-US" altLang="zh-CN" sz="2400" dirty="0"/>
              <a:t>be aware of foreign exchange conditions and rules than is the importing firm itself. Lastly, should the importing country change its foreign exchange rules, it is likely to allow </a:t>
            </a:r>
            <a:r>
              <a:rPr lang="en-US" altLang="zh-CN" sz="2400" u="sng" dirty="0"/>
              <a:t>                        </a:t>
            </a:r>
            <a:r>
              <a:rPr lang="en-US" altLang="zh-CN" sz="2400" dirty="0"/>
              <a:t>bank letters of credit to be</a:t>
            </a:r>
            <a:r>
              <a:rPr lang="en-US" altLang="zh-CN" sz="2400" u="sng" dirty="0">
                <a:sym typeface="Arial" panose="020B0604020202020204" pitchFamily="34" charset="0"/>
              </a:rPr>
              <a:t>                  f</a:t>
            </a:r>
            <a:r>
              <a:rPr lang="en-US" altLang="zh-CN" sz="2400" dirty="0"/>
              <a:t>or fear of throwing its own domestic banks</a:t>
            </a:r>
            <a:r>
              <a:rPr lang="en-US" altLang="zh-CN" sz="2400" u="sng" dirty="0">
                <a:sym typeface="Arial" panose="020B0604020202020204" pitchFamily="34" charset="0"/>
              </a:rPr>
              <a:t>            i</a:t>
            </a:r>
            <a:r>
              <a:rPr lang="en-US" altLang="zh-CN" sz="2400" dirty="0"/>
              <a:t>nternational disrepute.</a:t>
            </a:r>
            <a:endParaRPr lang="en-US" altLang="zh-CN" sz="2400" dirty="0"/>
          </a:p>
        </p:txBody>
      </p:sp>
      <p:sp>
        <p:nvSpPr>
          <p:cNvPr id="30724" name="文本框 30723"/>
          <p:cNvSpPr txBox="1"/>
          <p:nvPr/>
        </p:nvSpPr>
        <p:spPr>
          <a:xfrm>
            <a:off x="1619250" y="1484313"/>
            <a:ext cx="1368425" cy="457200"/>
          </a:xfrm>
          <a:prstGeom prst="rect">
            <a:avLst/>
          </a:prstGeom>
          <a:noFill/>
          <a:ln w="9525">
            <a:noFill/>
          </a:ln>
        </p:spPr>
        <p:txBody>
          <a:bodyPr>
            <a:spAutoFit/>
          </a:bodyPr>
          <a:lstStyle/>
          <a:p>
            <a:pPr>
              <a:spcBef>
                <a:spcPct val="50000"/>
              </a:spcBef>
            </a:pPr>
            <a:r>
              <a:rPr lang="en-US" altLang="zh-CN" sz="2400">
                <a:latin typeface="Arial" panose="020B0604020202020204" pitchFamily="34" charset="0"/>
              </a:rPr>
              <a:t>primary</a:t>
            </a:r>
            <a:endParaRPr lang="en-US" altLang="zh-CN" sz="2400">
              <a:latin typeface="Arial" panose="020B0604020202020204" pitchFamily="34" charset="0"/>
            </a:endParaRPr>
          </a:p>
        </p:txBody>
      </p:sp>
      <p:sp>
        <p:nvSpPr>
          <p:cNvPr id="30725" name="文本框 30724"/>
          <p:cNvSpPr txBox="1"/>
          <p:nvPr/>
        </p:nvSpPr>
        <p:spPr>
          <a:xfrm>
            <a:off x="1042988" y="1844675"/>
            <a:ext cx="1584325" cy="460375"/>
          </a:xfrm>
          <a:prstGeom prst="rect">
            <a:avLst/>
          </a:prstGeom>
          <a:noFill/>
          <a:ln w="9525">
            <a:noFill/>
          </a:ln>
        </p:spPr>
        <p:txBody>
          <a:bodyPr>
            <a:spAutoFit/>
          </a:bodyPr>
          <a:lstStyle/>
          <a:p>
            <a:pPr>
              <a:spcBef>
                <a:spcPct val="50000"/>
              </a:spcBef>
            </a:pPr>
            <a:r>
              <a:rPr lang="en-US" altLang="zh-CN" sz="2400">
                <a:solidFill>
                  <a:srgbClr val="FF0000"/>
                </a:solidFill>
                <a:latin typeface="Arial" panose="020B0604020202020204" pitchFamily="34" charset="0"/>
              </a:rPr>
              <a:t>facilitates</a:t>
            </a:r>
            <a:endParaRPr lang="en-US" altLang="zh-CN" sz="2400">
              <a:solidFill>
                <a:srgbClr val="FF0000"/>
              </a:solidFill>
              <a:latin typeface="Arial" panose="020B0604020202020204" pitchFamily="34" charset="0"/>
            </a:endParaRPr>
          </a:p>
        </p:txBody>
      </p:sp>
      <p:sp>
        <p:nvSpPr>
          <p:cNvPr id="30726" name="文本框 30725"/>
          <p:cNvSpPr txBox="1"/>
          <p:nvPr/>
        </p:nvSpPr>
        <p:spPr>
          <a:xfrm>
            <a:off x="1042988" y="2492375"/>
            <a:ext cx="1152525" cy="457200"/>
          </a:xfrm>
          <a:prstGeom prst="rect">
            <a:avLst/>
          </a:prstGeom>
          <a:noFill/>
          <a:ln w="9525">
            <a:noFill/>
          </a:ln>
        </p:spPr>
        <p:txBody>
          <a:bodyPr>
            <a:spAutoFit/>
          </a:bodyPr>
          <a:lstStyle/>
          <a:p>
            <a:pPr>
              <a:spcBef>
                <a:spcPct val="50000"/>
              </a:spcBef>
            </a:pPr>
            <a:r>
              <a:rPr lang="en-US" altLang="zh-CN" sz="2400">
                <a:latin typeface="Arial" panose="020B0604020202020204" pitchFamily="34" charset="0"/>
              </a:rPr>
              <a:t>rather</a:t>
            </a:r>
            <a:endParaRPr lang="en-US" altLang="zh-CN" sz="2400">
              <a:latin typeface="Arial" panose="020B0604020202020204" pitchFamily="34" charset="0"/>
            </a:endParaRPr>
          </a:p>
        </p:txBody>
      </p:sp>
      <p:sp>
        <p:nvSpPr>
          <p:cNvPr id="30727" name="文本框 30726"/>
          <p:cNvSpPr txBox="1"/>
          <p:nvPr/>
        </p:nvSpPr>
        <p:spPr>
          <a:xfrm>
            <a:off x="2124075" y="2852738"/>
            <a:ext cx="1223963" cy="457200"/>
          </a:xfrm>
          <a:prstGeom prst="rect">
            <a:avLst/>
          </a:prstGeom>
          <a:noFill/>
          <a:ln w="9525">
            <a:noFill/>
          </a:ln>
        </p:spPr>
        <p:txBody>
          <a:bodyPr>
            <a:spAutoFit/>
          </a:bodyPr>
          <a:lstStyle/>
          <a:p>
            <a:pPr>
              <a:spcBef>
                <a:spcPct val="50000"/>
              </a:spcBef>
            </a:pPr>
            <a:r>
              <a:rPr lang="en-US" altLang="zh-CN" sz="2400">
                <a:latin typeface="Arial" panose="020B0604020202020204" pitchFamily="34" charset="0"/>
              </a:rPr>
              <a:t>secure</a:t>
            </a:r>
            <a:endParaRPr lang="en-US" altLang="zh-CN" sz="2400">
              <a:latin typeface="Arial" panose="020B0604020202020204" pitchFamily="34" charset="0"/>
            </a:endParaRPr>
          </a:p>
        </p:txBody>
      </p:sp>
      <p:sp>
        <p:nvSpPr>
          <p:cNvPr id="30728" name="文本框 30727"/>
          <p:cNvSpPr txBox="1"/>
          <p:nvPr/>
        </p:nvSpPr>
        <p:spPr>
          <a:xfrm>
            <a:off x="1042988" y="3500438"/>
            <a:ext cx="1800225" cy="457200"/>
          </a:xfrm>
          <a:prstGeom prst="rect">
            <a:avLst/>
          </a:prstGeom>
          <a:noFill/>
          <a:ln w="9525">
            <a:noFill/>
          </a:ln>
        </p:spPr>
        <p:txBody>
          <a:bodyPr>
            <a:spAutoFit/>
          </a:bodyPr>
          <a:lstStyle/>
          <a:p>
            <a:pPr>
              <a:spcBef>
                <a:spcPct val="50000"/>
              </a:spcBef>
            </a:pPr>
            <a:r>
              <a:rPr lang="en-US" altLang="zh-CN" sz="2400">
                <a:latin typeface="Arial" panose="020B0604020202020204" pitchFamily="34" charset="0"/>
              </a:rPr>
              <a:t>confirmed</a:t>
            </a:r>
            <a:endParaRPr lang="en-US" altLang="zh-CN" sz="2400">
              <a:latin typeface="Arial" panose="020B0604020202020204" pitchFamily="34" charset="0"/>
            </a:endParaRPr>
          </a:p>
        </p:txBody>
      </p:sp>
      <p:sp>
        <p:nvSpPr>
          <p:cNvPr id="30729" name="文本框 30728"/>
          <p:cNvSpPr txBox="1"/>
          <p:nvPr/>
        </p:nvSpPr>
        <p:spPr>
          <a:xfrm>
            <a:off x="5292725" y="3789363"/>
            <a:ext cx="1728788" cy="457200"/>
          </a:xfrm>
          <a:prstGeom prst="rect">
            <a:avLst/>
          </a:prstGeom>
          <a:noFill/>
          <a:ln w="9525">
            <a:noFill/>
          </a:ln>
        </p:spPr>
        <p:txBody>
          <a:bodyPr>
            <a:spAutoFit/>
          </a:bodyPr>
          <a:lstStyle/>
          <a:p>
            <a:pPr>
              <a:spcBef>
                <a:spcPct val="50000"/>
              </a:spcBef>
            </a:pPr>
            <a:r>
              <a:rPr lang="en-US" altLang="zh-CN" sz="2400">
                <a:latin typeface="Arial" panose="020B0604020202020204" pitchFamily="34" charset="0"/>
              </a:rPr>
              <a:t>eliminated</a:t>
            </a:r>
            <a:endParaRPr lang="en-US" altLang="zh-CN" sz="2400">
              <a:latin typeface="Arial" panose="020B0604020202020204" pitchFamily="34" charset="0"/>
            </a:endParaRPr>
          </a:p>
        </p:txBody>
      </p:sp>
      <p:sp>
        <p:nvSpPr>
          <p:cNvPr id="30730" name="文本框 30729"/>
          <p:cNvSpPr txBox="1"/>
          <p:nvPr/>
        </p:nvSpPr>
        <p:spPr>
          <a:xfrm>
            <a:off x="3708400" y="4365625"/>
            <a:ext cx="649288" cy="457200"/>
          </a:xfrm>
          <a:prstGeom prst="rect">
            <a:avLst/>
          </a:prstGeom>
          <a:noFill/>
          <a:ln w="9525">
            <a:noFill/>
          </a:ln>
        </p:spPr>
        <p:txBody>
          <a:bodyPr>
            <a:spAutoFit/>
          </a:bodyPr>
          <a:lstStyle/>
          <a:p>
            <a:pPr>
              <a:spcBef>
                <a:spcPct val="50000"/>
              </a:spcBef>
            </a:pPr>
            <a:r>
              <a:rPr lang="en-US" altLang="zh-CN" sz="2400">
                <a:latin typeface="Arial" panose="020B0604020202020204" pitchFamily="34" charset="0"/>
              </a:rPr>
              <a:t>to</a:t>
            </a:r>
            <a:endParaRPr lang="en-US" altLang="zh-CN" sz="2400">
              <a:latin typeface="Arial" panose="020B0604020202020204" pitchFamily="34" charset="0"/>
            </a:endParaRPr>
          </a:p>
        </p:txBody>
      </p:sp>
      <p:sp>
        <p:nvSpPr>
          <p:cNvPr id="30731" name="文本框 30730"/>
          <p:cNvSpPr txBox="1"/>
          <p:nvPr/>
        </p:nvSpPr>
        <p:spPr>
          <a:xfrm>
            <a:off x="5795963" y="5229225"/>
            <a:ext cx="1800225" cy="457200"/>
          </a:xfrm>
          <a:prstGeom prst="rect">
            <a:avLst/>
          </a:prstGeom>
          <a:noFill/>
          <a:ln w="9525">
            <a:noFill/>
          </a:ln>
        </p:spPr>
        <p:txBody>
          <a:bodyPr>
            <a:spAutoFit/>
          </a:bodyPr>
          <a:lstStyle/>
          <a:p>
            <a:pPr>
              <a:spcBef>
                <a:spcPct val="50000"/>
              </a:spcBef>
            </a:pPr>
            <a:r>
              <a:rPr lang="en-US" altLang="zh-CN" sz="2400">
                <a:latin typeface="Arial" panose="020B0604020202020204" pitchFamily="34" charset="0"/>
              </a:rPr>
              <a:t>outstanding</a:t>
            </a:r>
            <a:endParaRPr lang="en-US" altLang="zh-CN" sz="2400">
              <a:latin typeface="Arial" panose="020B0604020202020204" pitchFamily="34" charset="0"/>
            </a:endParaRPr>
          </a:p>
        </p:txBody>
      </p:sp>
      <p:sp>
        <p:nvSpPr>
          <p:cNvPr id="30732" name="文本框 30731"/>
          <p:cNvSpPr txBox="1"/>
          <p:nvPr/>
        </p:nvSpPr>
        <p:spPr>
          <a:xfrm>
            <a:off x="3924300" y="5516563"/>
            <a:ext cx="1512888" cy="457200"/>
          </a:xfrm>
          <a:prstGeom prst="rect">
            <a:avLst/>
          </a:prstGeom>
          <a:noFill/>
          <a:ln w="9525">
            <a:noFill/>
          </a:ln>
        </p:spPr>
        <p:txBody>
          <a:bodyPr>
            <a:spAutoFit/>
          </a:bodyPr>
          <a:lstStyle/>
          <a:p>
            <a:pPr>
              <a:spcBef>
                <a:spcPct val="50000"/>
              </a:spcBef>
            </a:pPr>
            <a:r>
              <a:rPr lang="en-US" altLang="zh-CN" sz="2400">
                <a:latin typeface="Arial" panose="020B0604020202020204" pitchFamily="34" charset="0"/>
              </a:rPr>
              <a:t>honored</a:t>
            </a:r>
            <a:endParaRPr lang="en-US" altLang="zh-CN" sz="2400">
              <a:latin typeface="Arial" panose="020B0604020202020204" pitchFamily="34" charset="0"/>
            </a:endParaRPr>
          </a:p>
        </p:txBody>
      </p:sp>
      <p:sp>
        <p:nvSpPr>
          <p:cNvPr id="30733" name="文本框 30732"/>
          <p:cNvSpPr txBox="1"/>
          <p:nvPr/>
        </p:nvSpPr>
        <p:spPr>
          <a:xfrm>
            <a:off x="3924300" y="5805488"/>
            <a:ext cx="863600" cy="457200"/>
          </a:xfrm>
          <a:prstGeom prst="rect">
            <a:avLst/>
          </a:prstGeom>
          <a:noFill/>
          <a:ln w="9525">
            <a:noFill/>
          </a:ln>
        </p:spPr>
        <p:txBody>
          <a:bodyPr>
            <a:spAutoFit/>
          </a:bodyPr>
          <a:lstStyle/>
          <a:p>
            <a:pPr>
              <a:spcBef>
                <a:spcPct val="50000"/>
              </a:spcBef>
            </a:pPr>
            <a:r>
              <a:rPr lang="en-US" altLang="zh-CN" sz="2400">
                <a:latin typeface="Arial" panose="020B0604020202020204" pitchFamily="34" charset="0"/>
              </a:rPr>
              <a:t>into</a:t>
            </a:r>
            <a:endParaRPr lang="en-US" altLang="zh-CN" sz="2400">
              <a:latin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0724"/>
                                        </p:tgtEl>
                                        <p:attrNameLst>
                                          <p:attrName>style.visibility</p:attrName>
                                        </p:attrNameLst>
                                      </p:cBhvr>
                                      <p:to>
                                        <p:strVal val="visible"/>
                                      </p:to>
                                    </p:set>
                                    <p:anim calcmode="lin" valueType="num">
                                      <p:cBhvr additive="base">
                                        <p:cTn id="7" dur="500" fill="hold"/>
                                        <p:tgtEl>
                                          <p:spTgt spid="30724"/>
                                        </p:tgtEl>
                                        <p:attrNameLst>
                                          <p:attrName>ppt_x</p:attrName>
                                        </p:attrNameLst>
                                      </p:cBhvr>
                                      <p:tavLst>
                                        <p:tav tm="0">
                                          <p:val>
                                            <p:strVal val="#ppt_x"/>
                                          </p:val>
                                        </p:tav>
                                        <p:tav tm="100000">
                                          <p:val>
                                            <p:strVal val="#ppt_x"/>
                                          </p:val>
                                        </p:tav>
                                      </p:tavLst>
                                    </p:anim>
                                    <p:anim calcmode="lin" valueType="num">
                                      <p:cBhvr additive="base">
                                        <p:cTn id="8" dur="500" fill="hold"/>
                                        <p:tgtEl>
                                          <p:spTgt spid="3072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0725"/>
                                        </p:tgtEl>
                                        <p:attrNameLst>
                                          <p:attrName>style.visibility</p:attrName>
                                        </p:attrNameLst>
                                      </p:cBhvr>
                                      <p:to>
                                        <p:strVal val="visible"/>
                                      </p:to>
                                    </p:set>
                                    <p:anim calcmode="lin" valueType="num">
                                      <p:cBhvr additive="base">
                                        <p:cTn id="13" dur="500" fill="hold"/>
                                        <p:tgtEl>
                                          <p:spTgt spid="30725"/>
                                        </p:tgtEl>
                                        <p:attrNameLst>
                                          <p:attrName>ppt_x</p:attrName>
                                        </p:attrNameLst>
                                      </p:cBhvr>
                                      <p:tavLst>
                                        <p:tav tm="0">
                                          <p:val>
                                            <p:strVal val="#ppt_x"/>
                                          </p:val>
                                        </p:tav>
                                        <p:tav tm="100000">
                                          <p:val>
                                            <p:strVal val="#ppt_x"/>
                                          </p:val>
                                        </p:tav>
                                      </p:tavLst>
                                    </p:anim>
                                    <p:anim calcmode="lin" valueType="num">
                                      <p:cBhvr additive="base">
                                        <p:cTn id="14" dur="500" fill="hold"/>
                                        <p:tgtEl>
                                          <p:spTgt spid="3072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0726">
                                            <p:txEl>
                                              <p:pRg st="0" end="0"/>
                                            </p:txEl>
                                          </p:spTgt>
                                        </p:tgtEl>
                                        <p:attrNameLst>
                                          <p:attrName>style.visibility</p:attrName>
                                        </p:attrNameLst>
                                      </p:cBhvr>
                                      <p:to>
                                        <p:strVal val="visible"/>
                                      </p:to>
                                    </p:set>
                                    <p:anim calcmode="lin" valueType="num">
                                      <p:cBhvr additive="base">
                                        <p:cTn id="19" dur="500" fill="hold"/>
                                        <p:tgtEl>
                                          <p:spTgt spid="30726">
                                            <p:txEl>
                                              <p:pRg st="0" end="0"/>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072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0727"/>
                                        </p:tgtEl>
                                        <p:attrNameLst>
                                          <p:attrName>style.visibility</p:attrName>
                                        </p:attrNameLst>
                                      </p:cBhvr>
                                      <p:to>
                                        <p:strVal val="visible"/>
                                      </p:to>
                                    </p:set>
                                    <p:anim calcmode="lin" valueType="num">
                                      <p:cBhvr additive="base">
                                        <p:cTn id="25" dur="500" fill="hold"/>
                                        <p:tgtEl>
                                          <p:spTgt spid="30727"/>
                                        </p:tgtEl>
                                        <p:attrNameLst>
                                          <p:attrName>ppt_x</p:attrName>
                                        </p:attrNameLst>
                                      </p:cBhvr>
                                      <p:tavLst>
                                        <p:tav tm="0">
                                          <p:val>
                                            <p:strVal val="#ppt_x"/>
                                          </p:val>
                                        </p:tav>
                                        <p:tav tm="100000">
                                          <p:val>
                                            <p:strVal val="#ppt_x"/>
                                          </p:val>
                                        </p:tav>
                                      </p:tavLst>
                                    </p:anim>
                                    <p:anim calcmode="lin" valueType="num">
                                      <p:cBhvr additive="base">
                                        <p:cTn id="26" dur="500" fill="hold"/>
                                        <p:tgtEl>
                                          <p:spTgt spid="30727"/>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0728"/>
                                        </p:tgtEl>
                                        <p:attrNameLst>
                                          <p:attrName>style.visibility</p:attrName>
                                        </p:attrNameLst>
                                      </p:cBhvr>
                                      <p:to>
                                        <p:strVal val="visible"/>
                                      </p:to>
                                    </p:set>
                                    <p:anim calcmode="lin" valueType="num">
                                      <p:cBhvr additive="base">
                                        <p:cTn id="31" dur="500" fill="hold"/>
                                        <p:tgtEl>
                                          <p:spTgt spid="30728"/>
                                        </p:tgtEl>
                                        <p:attrNameLst>
                                          <p:attrName>ppt_x</p:attrName>
                                        </p:attrNameLst>
                                      </p:cBhvr>
                                      <p:tavLst>
                                        <p:tav tm="0">
                                          <p:val>
                                            <p:strVal val="#ppt_x"/>
                                          </p:val>
                                        </p:tav>
                                        <p:tav tm="100000">
                                          <p:val>
                                            <p:strVal val="#ppt_x"/>
                                          </p:val>
                                        </p:tav>
                                      </p:tavLst>
                                    </p:anim>
                                    <p:anim calcmode="lin" valueType="num">
                                      <p:cBhvr additive="base">
                                        <p:cTn id="32" dur="500" fill="hold"/>
                                        <p:tgtEl>
                                          <p:spTgt spid="30728"/>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0729"/>
                                        </p:tgtEl>
                                        <p:attrNameLst>
                                          <p:attrName>style.visibility</p:attrName>
                                        </p:attrNameLst>
                                      </p:cBhvr>
                                      <p:to>
                                        <p:strVal val="visible"/>
                                      </p:to>
                                    </p:set>
                                    <p:anim calcmode="lin" valueType="num">
                                      <p:cBhvr additive="base">
                                        <p:cTn id="37" dur="500" fill="hold"/>
                                        <p:tgtEl>
                                          <p:spTgt spid="30729"/>
                                        </p:tgtEl>
                                        <p:attrNameLst>
                                          <p:attrName>ppt_x</p:attrName>
                                        </p:attrNameLst>
                                      </p:cBhvr>
                                      <p:tavLst>
                                        <p:tav tm="0">
                                          <p:val>
                                            <p:strVal val="#ppt_x"/>
                                          </p:val>
                                        </p:tav>
                                        <p:tav tm="100000">
                                          <p:val>
                                            <p:strVal val="#ppt_x"/>
                                          </p:val>
                                        </p:tav>
                                      </p:tavLst>
                                    </p:anim>
                                    <p:anim calcmode="lin" valueType="num">
                                      <p:cBhvr additive="base">
                                        <p:cTn id="38" dur="500" fill="hold"/>
                                        <p:tgtEl>
                                          <p:spTgt spid="30729"/>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30730">
                                            <p:txEl>
                                              <p:pRg st="0" end="0"/>
                                            </p:txEl>
                                          </p:spTgt>
                                        </p:tgtEl>
                                        <p:attrNameLst>
                                          <p:attrName>style.visibility</p:attrName>
                                        </p:attrNameLst>
                                      </p:cBhvr>
                                      <p:to>
                                        <p:strVal val="visible"/>
                                      </p:to>
                                    </p:set>
                                    <p:anim calcmode="lin" valueType="num">
                                      <p:cBhvr additive="base">
                                        <p:cTn id="43" dur="500" fill="hold"/>
                                        <p:tgtEl>
                                          <p:spTgt spid="30730">
                                            <p:txEl>
                                              <p:pRg st="0" end="0"/>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30730">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nodeType="clickEffect">
                                  <p:stCondLst>
                                    <p:cond delay="0"/>
                                  </p:stCondLst>
                                  <p:childTnLst>
                                    <p:set>
                                      <p:cBhvr>
                                        <p:cTn id="48" dur="1" fill="hold">
                                          <p:stCondLst>
                                            <p:cond delay="0"/>
                                          </p:stCondLst>
                                        </p:cTn>
                                        <p:tgtEl>
                                          <p:spTgt spid="30731">
                                            <p:txEl>
                                              <p:pRg st="0" end="0"/>
                                            </p:txEl>
                                          </p:spTgt>
                                        </p:tgtEl>
                                        <p:attrNameLst>
                                          <p:attrName>style.visibility</p:attrName>
                                        </p:attrNameLst>
                                      </p:cBhvr>
                                      <p:to>
                                        <p:strVal val="visible"/>
                                      </p:to>
                                    </p:set>
                                    <p:anim calcmode="lin" valueType="num">
                                      <p:cBhvr additive="base">
                                        <p:cTn id="49" dur="500" fill="hold"/>
                                        <p:tgtEl>
                                          <p:spTgt spid="30731">
                                            <p:txEl>
                                              <p:pRg st="0" end="0"/>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30731">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30732"/>
                                        </p:tgtEl>
                                        <p:attrNameLst>
                                          <p:attrName>style.visibility</p:attrName>
                                        </p:attrNameLst>
                                      </p:cBhvr>
                                      <p:to>
                                        <p:strVal val="visible"/>
                                      </p:to>
                                    </p:set>
                                    <p:anim calcmode="lin" valueType="num">
                                      <p:cBhvr additive="base">
                                        <p:cTn id="55" dur="500" fill="hold"/>
                                        <p:tgtEl>
                                          <p:spTgt spid="30732"/>
                                        </p:tgtEl>
                                        <p:attrNameLst>
                                          <p:attrName>ppt_x</p:attrName>
                                        </p:attrNameLst>
                                      </p:cBhvr>
                                      <p:tavLst>
                                        <p:tav tm="0">
                                          <p:val>
                                            <p:strVal val="#ppt_x"/>
                                          </p:val>
                                        </p:tav>
                                        <p:tav tm="100000">
                                          <p:val>
                                            <p:strVal val="#ppt_x"/>
                                          </p:val>
                                        </p:tav>
                                      </p:tavLst>
                                    </p:anim>
                                    <p:anim calcmode="lin" valueType="num">
                                      <p:cBhvr additive="base">
                                        <p:cTn id="56" dur="500" fill="hold"/>
                                        <p:tgtEl>
                                          <p:spTgt spid="30732"/>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30733"/>
                                        </p:tgtEl>
                                        <p:attrNameLst>
                                          <p:attrName>style.visibility</p:attrName>
                                        </p:attrNameLst>
                                      </p:cBhvr>
                                      <p:to>
                                        <p:strVal val="visible"/>
                                      </p:to>
                                    </p:set>
                                    <p:anim calcmode="lin" valueType="num">
                                      <p:cBhvr additive="base">
                                        <p:cTn id="61" dur="500" fill="hold"/>
                                        <p:tgtEl>
                                          <p:spTgt spid="30733"/>
                                        </p:tgtEl>
                                        <p:attrNameLst>
                                          <p:attrName>ppt_x</p:attrName>
                                        </p:attrNameLst>
                                      </p:cBhvr>
                                      <p:tavLst>
                                        <p:tav tm="0">
                                          <p:val>
                                            <p:strVal val="#ppt_x"/>
                                          </p:val>
                                        </p:tav>
                                        <p:tav tm="100000">
                                          <p:val>
                                            <p:strVal val="#ppt_x"/>
                                          </p:val>
                                        </p:tav>
                                      </p:tavLst>
                                    </p:anim>
                                    <p:anim calcmode="lin" valueType="num">
                                      <p:cBhvr additive="base">
                                        <p:cTn id="62" dur="500" fill="hold"/>
                                        <p:tgtEl>
                                          <p:spTgt spid="3073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24" grpId="0"/>
      <p:bldP spid="30725" grpId="0"/>
      <p:bldP spid="30727" grpId="0"/>
      <p:bldP spid="30728" grpId="0"/>
      <p:bldP spid="30729" grpId="0"/>
      <p:bldP spid="30732" grpId="0"/>
      <p:bldP spid="3073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标题 6145"/>
          <p:cNvSpPr>
            <a:spLocks noGrp="1"/>
          </p:cNvSpPr>
          <p:nvPr>
            <p:ph type="title"/>
          </p:nvPr>
        </p:nvSpPr>
        <p:spPr/>
        <p:txBody>
          <a:bodyPr anchor="ctr" anchorCtr="0"/>
          <a:lstStyle/>
          <a:p/>
        </p:txBody>
      </p:sp>
      <p:sp>
        <p:nvSpPr>
          <p:cNvPr id="6147" name="文本占位符 6146"/>
          <p:cNvSpPr>
            <a:spLocks noGrp="1"/>
          </p:cNvSpPr>
          <p:nvPr>
            <p:ph type="body" idx="1"/>
          </p:nvPr>
        </p:nvSpPr>
        <p:spPr/>
        <p:txBody>
          <a:bodyPr/>
          <a:lstStyle/>
          <a:p>
            <a:pPr>
              <a:buNone/>
            </a:pPr>
            <a:r>
              <a:rPr lang="en-US" altLang="zh-CN" sz="2400"/>
              <a:t>7) force majeure </a:t>
            </a:r>
            <a:r>
              <a:rPr lang="en-US" altLang="zh-CN" sz="2400">
                <a:latin typeface="Arial" panose="020B0604020202020204" pitchFamily="34" charset="0"/>
              </a:rPr>
              <a:t>—</a:t>
            </a:r>
            <a:r>
              <a:rPr lang="en-US" altLang="zh-CN" sz="2400"/>
              <a:t> </a:t>
            </a:r>
            <a:r>
              <a:rPr lang="zh-CN" altLang="en-US" sz="2400"/>
              <a:t>不可抗力</a:t>
            </a:r>
            <a:endParaRPr lang="zh-CN" altLang="en-US" sz="2400"/>
          </a:p>
          <a:p>
            <a:pPr>
              <a:buNone/>
            </a:pPr>
            <a:r>
              <a:rPr lang="en-US" altLang="zh-CN" sz="2400"/>
              <a:t>8) duress </a:t>
            </a:r>
            <a:r>
              <a:rPr lang="en-US" altLang="zh-CN" sz="2400">
                <a:latin typeface="Arial" panose="020B0604020202020204" pitchFamily="34" charset="0"/>
              </a:rPr>
              <a:t>—</a:t>
            </a:r>
            <a:r>
              <a:rPr lang="en-US" altLang="zh-CN" sz="2400"/>
              <a:t> </a:t>
            </a:r>
            <a:r>
              <a:rPr lang="zh-CN" altLang="en-US" sz="2400"/>
              <a:t>胁迫，束缚</a:t>
            </a:r>
            <a:endParaRPr lang="zh-CN" altLang="en-US" sz="2400"/>
          </a:p>
          <a:p>
            <a:pPr>
              <a:buNone/>
            </a:pPr>
            <a:r>
              <a:rPr lang="en-US" altLang="zh-CN" sz="2400"/>
              <a:t>9) negotiation </a:t>
            </a:r>
            <a:r>
              <a:rPr lang="en-US" altLang="zh-CN" sz="2400">
                <a:latin typeface="Arial" panose="020B0604020202020204" pitchFamily="34" charset="0"/>
              </a:rPr>
              <a:t>—</a:t>
            </a:r>
            <a:r>
              <a:rPr lang="en-US" altLang="zh-CN" sz="2400"/>
              <a:t> </a:t>
            </a:r>
            <a:r>
              <a:rPr lang="zh-CN" altLang="en-US" sz="2400"/>
              <a:t>磋商；议付</a:t>
            </a:r>
            <a:endParaRPr lang="zh-CN" altLang="en-US" sz="2400"/>
          </a:p>
          <a:p>
            <a:pPr>
              <a:buNone/>
            </a:pPr>
            <a:r>
              <a:rPr lang="en-US" altLang="zh-CN" sz="2400"/>
              <a:t>10) chartering </a:t>
            </a:r>
            <a:r>
              <a:rPr lang="en-US" altLang="zh-CN" sz="2400">
                <a:latin typeface="Arial" panose="020B0604020202020204" pitchFamily="34" charset="0"/>
              </a:rPr>
              <a:t>—</a:t>
            </a:r>
            <a:r>
              <a:rPr lang="en-US" altLang="zh-CN" sz="2400"/>
              <a:t> </a:t>
            </a:r>
            <a:r>
              <a:rPr lang="zh-CN" altLang="en-US" sz="2400"/>
              <a:t>租船，订船</a:t>
            </a:r>
            <a:endParaRPr lang="zh-CN" altLang="en-US" sz="2400"/>
          </a:p>
          <a:p>
            <a:pPr>
              <a:buNone/>
            </a:pPr>
            <a:r>
              <a:rPr lang="en-US" altLang="zh-CN" sz="2400"/>
              <a:t>11) customs clearance </a:t>
            </a:r>
            <a:r>
              <a:rPr lang="en-US" altLang="zh-CN" sz="2400">
                <a:latin typeface="Arial" panose="020B0604020202020204" pitchFamily="34" charset="0"/>
              </a:rPr>
              <a:t>—</a:t>
            </a:r>
            <a:r>
              <a:rPr lang="en-US" altLang="zh-CN" sz="2400"/>
              <a:t> </a:t>
            </a:r>
            <a:r>
              <a:rPr lang="zh-CN" altLang="en-US" sz="2400"/>
              <a:t>海关放行，结关</a:t>
            </a:r>
            <a:endParaRPr lang="zh-CN" altLang="en-US" sz="2400"/>
          </a:p>
          <a:p>
            <a:pPr>
              <a:buNone/>
            </a:pPr>
            <a:r>
              <a:rPr lang="en-US" altLang="zh-CN" sz="2400"/>
              <a:t>12) insurance policy </a:t>
            </a:r>
            <a:r>
              <a:rPr lang="en-US" altLang="zh-CN" sz="2400">
                <a:latin typeface="Arial" panose="020B0604020202020204" pitchFamily="34" charset="0"/>
              </a:rPr>
              <a:t>—</a:t>
            </a:r>
            <a:r>
              <a:rPr lang="en-US" altLang="zh-CN" sz="2400"/>
              <a:t> </a:t>
            </a:r>
            <a:r>
              <a:rPr lang="zh-CN" altLang="en-US" sz="2400"/>
              <a:t>保险单，保单</a:t>
            </a:r>
            <a:endParaRPr lang="zh-CN" altLang="en-US" sz="2400"/>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scene3d>
              <a:camera prst="orthographicFront"/>
              <a:lightRig rig="threePt" dir="t"/>
            </a:scene3d>
          </a:bodyPr>
          <a:lstStyle/>
          <a:p>
            <a:endParaRPr lang="zh-CN" altLang="en-US">
              <a:solidFill>
                <a:schemeClr val="accent1"/>
              </a:solidFill>
              <a:effectLst>
                <a:outerShdw blurRad="38100" dist="25400" dir="5400000" algn="ctr" rotWithShape="0">
                  <a:srgbClr val="6E747A">
                    <a:alpha val="43000"/>
                  </a:srgbClr>
                </a:outerShdw>
              </a:effectLst>
            </a:endParaRPr>
          </a:p>
        </p:txBody>
      </p:sp>
      <p:sp>
        <p:nvSpPr>
          <p:cNvPr id="4" name="矩形 3"/>
          <p:cNvSpPr/>
          <p:nvPr/>
        </p:nvSpPr>
        <p:spPr>
          <a:xfrm>
            <a:off x="2876550" y="2829560"/>
            <a:ext cx="3390900" cy="1198880"/>
          </a:xfrm>
          <a:prstGeom prst="rect">
            <a:avLst/>
          </a:prstGeom>
          <a:noFill/>
          <a:ln>
            <a:noFill/>
          </a:ln>
        </p:spPr>
        <p:txBody>
          <a:bodyPr wrap="none" rtlCol="0" anchor="t">
            <a:spAutoFit/>
          </a:bodyPr>
          <a:lstStyle/>
          <a:p>
            <a:pPr algn="ctr"/>
            <a:r>
              <a:rPr lang="en-US" altLang="zh-CN" sz="7200" b="1">
                <a:ln w="15875"/>
                <a:gradFill>
                  <a:gsLst>
                    <a:gs pos="0">
                      <a:schemeClr val="accent1">
                        <a:hueMod val="80000"/>
                      </a:schemeClr>
                    </a:gs>
                    <a:gs pos="100000">
                      <a:schemeClr val="accent1">
                        <a:alpha val="100000"/>
                      </a:schemeClr>
                    </a:gs>
                  </a:gsLst>
                  <a:lin ang="2700000" scaled="0"/>
                </a:gradFill>
                <a:effectLst/>
              </a:rPr>
              <a:t>Thanks</a:t>
            </a:r>
            <a:endParaRPr lang="en-US" altLang="zh-CN" sz="7200" b="1">
              <a:ln w="15875"/>
              <a:gradFill>
                <a:gsLst>
                  <a:gs pos="0">
                    <a:schemeClr val="accent1">
                      <a:hueMod val="80000"/>
                    </a:schemeClr>
                  </a:gs>
                  <a:gs pos="100000">
                    <a:schemeClr val="accent1">
                      <a:alpha val="100000"/>
                    </a:schemeClr>
                  </a:gs>
                </a:gsLst>
                <a:lin ang="2700000" scaled="0"/>
              </a:gradFill>
              <a:effectLst/>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标题 7169"/>
          <p:cNvSpPr>
            <a:spLocks noGrp="1"/>
          </p:cNvSpPr>
          <p:nvPr>
            <p:ph type="title"/>
          </p:nvPr>
        </p:nvSpPr>
        <p:spPr/>
        <p:txBody>
          <a:bodyPr anchor="ctr" anchorCtr="0"/>
          <a:lstStyle/>
          <a:p>
            <a:r>
              <a:rPr lang="en-US" altLang="zh-CN" sz="2500"/>
              <a:t>Ⅱ.Language Points</a:t>
            </a:r>
            <a:r>
              <a:rPr lang="zh-CN" altLang="en-US" sz="2500"/>
              <a:t>　</a:t>
            </a:r>
            <a:r>
              <a:rPr lang="en-US" altLang="zh-CN" sz="2500"/>
              <a:t>(</a:t>
            </a:r>
            <a:r>
              <a:rPr lang="zh-CN" altLang="en-US" sz="2500"/>
              <a:t>语言要点</a:t>
            </a:r>
            <a:r>
              <a:rPr lang="en-US" altLang="zh-CN" sz="2500"/>
              <a:t>)</a:t>
            </a:r>
            <a:br>
              <a:rPr lang="en-US" altLang="zh-CN" sz="2500"/>
            </a:br>
            <a:r>
              <a:rPr lang="en-US" altLang="zh-CN" sz="2500"/>
              <a:t>   </a:t>
            </a:r>
            <a:r>
              <a:rPr lang="en-US" altLang="zh-CN" sz="2100"/>
              <a:t>(Teachers should note that here we only give you some of the language points, you may add some by yourself.)</a:t>
            </a:r>
            <a:endParaRPr lang="en-US" altLang="zh-CN" sz="2100"/>
          </a:p>
        </p:txBody>
      </p:sp>
      <p:sp>
        <p:nvSpPr>
          <p:cNvPr id="7171" name="文本占位符 7170"/>
          <p:cNvSpPr>
            <a:spLocks noGrp="1"/>
          </p:cNvSpPr>
          <p:nvPr>
            <p:ph type="body" idx="1"/>
          </p:nvPr>
        </p:nvSpPr>
        <p:spPr>
          <a:xfrm>
            <a:off x="395288" y="1341438"/>
            <a:ext cx="8229600" cy="4525962"/>
          </a:xfrm>
        </p:spPr>
        <p:txBody>
          <a:bodyPr/>
          <a:lstStyle/>
          <a:p>
            <a:pPr>
              <a:lnSpc>
                <a:spcPct val="80000"/>
              </a:lnSpc>
              <a:buNone/>
            </a:pPr>
            <a:r>
              <a:rPr lang="en-US" altLang="zh-CN" sz="2400" dirty="0"/>
              <a:t>1. Prior to doing business, a newly established firm or an old one wishing to enlarge its business scope needs to do some preparatory work. </a:t>
            </a:r>
            <a:endParaRPr lang="en-US" altLang="zh-CN" sz="2400" dirty="0"/>
          </a:p>
          <a:p>
            <a:pPr>
              <a:lnSpc>
                <a:spcPct val="80000"/>
              </a:lnSpc>
              <a:buNone/>
            </a:pPr>
            <a:r>
              <a:rPr lang="en-US" altLang="zh-CN" sz="2400" dirty="0"/>
              <a:t>    </a:t>
            </a:r>
            <a:r>
              <a:rPr lang="zh-CN" altLang="en-US" sz="2400" dirty="0"/>
              <a:t>做贸易之前，新成立的公司或虽成立已久却希望扩大业务范围的公司需要做些准备工作。 </a:t>
            </a:r>
            <a:endParaRPr lang="zh-CN" altLang="en-US" sz="2400" dirty="0"/>
          </a:p>
          <a:p>
            <a:pPr>
              <a:lnSpc>
                <a:spcPct val="80000"/>
              </a:lnSpc>
              <a:buNone/>
            </a:pPr>
            <a:r>
              <a:rPr lang="zh-CN" altLang="en-US" sz="2400" dirty="0"/>
              <a:t>    </a:t>
            </a:r>
            <a:r>
              <a:rPr lang="en-US" altLang="zh-CN" sz="2400" dirty="0"/>
              <a:t>1)prior to doing business </a:t>
            </a:r>
            <a:r>
              <a:rPr lang="zh-CN" altLang="en-US" sz="2400" dirty="0"/>
              <a:t>做贸易之前</a:t>
            </a:r>
            <a:endParaRPr lang="zh-CN" altLang="en-US" sz="2400" dirty="0"/>
          </a:p>
          <a:p>
            <a:pPr>
              <a:lnSpc>
                <a:spcPct val="80000"/>
              </a:lnSpc>
              <a:buNone/>
            </a:pPr>
            <a:r>
              <a:rPr lang="zh-CN" altLang="en-US" sz="2400" dirty="0"/>
              <a:t>      在现代英语中，</a:t>
            </a:r>
            <a:r>
              <a:rPr lang="en-US" altLang="zh-CN" sz="2400" dirty="0"/>
              <a:t>prior to </a:t>
            </a:r>
            <a:r>
              <a:rPr lang="zh-CN" altLang="en-US" sz="2400" dirty="0"/>
              <a:t>一般认为是介词短语</a:t>
            </a:r>
            <a:endParaRPr lang="zh-CN" altLang="en-US" sz="2400" dirty="0"/>
          </a:p>
          <a:p>
            <a:pPr>
              <a:lnSpc>
                <a:spcPct val="80000"/>
              </a:lnSpc>
              <a:buNone/>
            </a:pPr>
            <a:r>
              <a:rPr lang="zh-CN" altLang="en-US" sz="2400" dirty="0"/>
              <a:t>    </a:t>
            </a:r>
            <a:r>
              <a:rPr lang="en-US" altLang="zh-CN" sz="2400" dirty="0"/>
              <a:t>2)established </a:t>
            </a:r>
            <a:r>
              <a:rPr lang="zh-CN" altLang="en-US" sz="2400" dirty="0"/>
              <a:t>过去分词作前置定语修饰句子的主语</a:t>
            </a:r>
            <a:r>
              <a:rPr lang="en-US" altLang="zh-CN" sz="2400" dirty="0"/>
              <a:t>firm</a:t>
            </a:r>
            <a:r>
              <a:rPr lang="zh-CN" altLang="en-US" sz="2400" dirty="0"/>
              <a:t>，</a:t>
            </a:r>
            <a:endParaRPr lang="zh-CN" altLang="en-US" sz="2400" dirty="0"/>
          </a:p>
          <a:p>
            <a:pPr>
              <a:lnSpc>
                <a:spcPct val="80000"/>
              </a:lnSpc>
              <a:buNone/>
            </a:pPr>
            <a:r>
              <a:rPr lang="zh-CN" altLang="en-US" sz="2400" dirty="0"/>
              <a:t>      注意</a:t>
            </a:r>
            <a:r>
              <a:rPr lang="en-US" altLang="zh-CN" sz="2400" dirty="0"/>
              <a:t>a newly established firm </a:t>
            </a:r>
            <a:r>
              <a:rPr lang="zh-CN" altLang="en-US" sz="2400" dirty="0"/>
              <a:t>的翻译。</a:t>
            </a:r>
            <a:endParaRPr lang="zh-CN" altLang="en-US" sz="2400" dirty="0"/>
          </a:p>
          <a:p>
            <a:pPr>
              <a:lnSpc>
                <a:spcPct val="80000"/>
              </a:lnSpc>
              <a:buNone/>
            </a:pPr>
            <a:r>
              <a:rPr lang="zh-CN" altLang="en-US" sz="2400" dirty="0"/>
              <a:t>    </a:t>
            </a:r>
            <a:r>
              <a:rPr lang="en-US" altLang="zh-CN" sz="2400" dirty="0"/>
              <a:t>3)wishing to enlarge its business scope </a:t>
            </a:r>
            <a:r>
              <a:rPr lang="zh-CN" altLang="en-US" sz="2400" dirty="0"/>
              <a:t>现在分词短语作</a:t>
            </a:r>
            <a:endParaRPr lang="zh-CN" altLang="en-US" sz="2400" dirty="0"/>
          </a:p>
          <a:p>
            <a:pPr>
              <a:lnSpc>
                <a:spcPct val="80000"/>
              </a:lnSpc>
              <a:buNone/>
            </a:pPr>
            <a:r>
              <a:rPr lang="zh-CN" altLang="en-US" sz="2400" dirty="0"/>
              <a:t>      后置定语修饰与前一主语并列的第二个主语</a:t>
            </a:r>
            <a:r>
              <a:rPr lang="en-US" altLang="zh-CN" sz="2400" dirty="0"/>
              <a:t>an old one</a:t>
            </a:r>
            <a:r>
              <a:rPr lang="zh-CN" altLang="en-US" sz="2400" dirty="0"/>
              <a:t>，</a:t>
            </a:r>
            <a:endParaRPr lang="zh-CN" altLang="en-US" sz="2400" dirty="0"/>
          </a:p>
          <a:p>
            <a:pPr>
              <a:lnSpc>
                <a:spcPct val="80000"/>
              </a:lnSpc>
              <a:buNone/>
            </a:pPr>
            <a:r>
              <a:rPr lang="zh-CN" altLang="en-US" sz="2400" dirty="0"/>
              <a:t>      注意</a:t>
            </a:r>
            <a:r>
              <a:rPr lang="en-US" altLang="zh-CN" sz="2400" dirty="0"/>
              <a:t>an old one </a:t>
            </a:r>
            <a:r>
              <a:rPr lang="zh-CN" altLang="en-US" sz="2400" dirty="0"/>
              <a:t>的翻译。</a:t>
            </a:r>
            <a:endParaRPr lang="zh-CN" altLang="en-US" sz="2400"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文本占位符 8193"/>
          <p:cNvSpPr>
            <a:spLocks noGrp="1"/>
          </p:cNvSpPr>
          <p:nvPr>
            <p:ph type="body" idx="4294967295"/>
          </p:nvPr>
        </p:nvSpPr>
        <p:spPr>
          <a:xfrm>
            <a:off x="468313" y="1385888"/>
            <a:ext cx="8207375" cy="5472112"/>
          </a:xfrm>
        </p:spPr>
        <p:txBody>
          <a:bodyPr/>
          <a:lstStyle/>
          <a:p>
            <a:pPr marL="457200" indent="-457200">
              <a:lnSpc>
                <a:spcPct val="80000"/>
              </a:lnSpc>
              <a:buNone/>
            </a:pPr>
            <a:r>
              <a:rPr lang="en-US" altLang="zh-CN" sz="2400" dirty="0"/>
              <a:t>    4)to enlarge its business scope</a:t>
            </a:r>
            <a:r>
              <a:rPr lang="zh-CN" altLang="en-US" sz="2400" dirty="0"/>
              <a:t>扩大它的业务范围</a:t>
            </a:r>
            <a:r>
              <a:rPr lang="zh-CN" altLang="en-US" sz="2800" dirty="0"/>
              <a:t>。</a:t>
            </a:r>
            <a:endParaRPr lang="zh-CN" altLang="en-US" sz="2800" dirty="0"/>
          </a:p>
          <a:p>
            <a:pPr marL="457200" indent="-457200" algn="just">
              <a:lnSpc>
                <a:spcPct val="80000"/>
              </a:lnSpc>
              <a:buNone/>
            </a:pPr>
            <a:r>
              <a:rPr lang="en-US" altLang="zh-CN" sz="2400" dirty="0"/>
              <a:t>2</a:t>
            </a:r>
            <a:r>
              <a:rPr lang="en-US" altLang="zh-CN" sz="2800" dirty="0"/>
              <a:t>. </a:t>
            </a:r>
            <a:r>
              <a:rPr lang="en-US" altLang="zh-CN" sz="2400" dirty="0"/>
              <a:t>As far as the preparatory work is concerned, the exporter has to be engaged in marketing research abroad so as to be familiar with the local conditions of the market, the opportunities in the overseas market waiting to be developed and the preference and purchasing power of the local customers. </a:t>
            </a:r>
            <a:endParaRPr lang="en-US" altLang="zh-CN" sz="2400" dirty="0"/>
          </a:p>
          <a:p>
            <a:pPr marL="457200" indent="-457200">
              <a:lnSpc>
                <a:spcPct val="80000"/>
              </a:lnSpc>
              <a:buNone/>
            </a:pPr>
            <a:r>
              <a:rPr lang="en-US" altLang="zh-CN" sz="2400" dirty="0"/>
              <a:t>     </a:t>
            </a:r>
            <a:r>
              <a:rPr lang="zh-CN" altLang="en-US" sz="2400" dirty="0"/>
              <a:t>就准备工作而言，出口商必须在国外进行市场调查，以便了解当地市场行情、国外有待开发的市场机遇、当地客户的消费偏好及购买力。 </a:t>
            </a:r>
            <a:endParaRPr lang="zh-CN" altLang="en-US" sz="2400" dirty="0"/>
          </a:p>
          <a:p>
            <a:pPr marL="457200" indent="-457200">
              <a:lnSpc>
                <a:spcPct val="80000"/>
              </a:lnSpc>
              <a:buNone/>
            </a:pPr>
            <a:r>
              <a:rPr lang="zh-CN" altLang="en-US" sz="2400" dirty="0"/>
              <a:t>     </a:t>
            </a:r>
            <a:r>
              <a:rPr lang="en-US" altLang="zh-CN" sz="2400" dirty="0"/>
              <a:t>As far as</a:t>
            </a:r>
            <a:r>
              <a:rPr lang="en-US" altLang="zh-CN" sz="2400" dirty="0">
                <a:latin typeface="Arial" panose="020B0604020202020204" pitchFamily="34" charset="0"/>
              </a:rPr>
              <a:t>…</a:t>
            </a:r>
            <a:r>
              <a:rPr lang="en-US" altLang="zh-CN" sz="2400" dirty="0"/>
              <a:t>is concerned </a:t>
            </a:r>
            <a:r>
              <a:rPr lang="zh-CN" altLang="en-US" sz="2400" dirty="0"/>
              <a:t>就</a:t>
            </a:r>
            <a:r>
              <a:rPr lang="en-US" altLang="zh-CN" sz="2400" dirty="0">
                <a:latin typeface="Arial" panose="020B0604020202020204" pitchFamily="34" charset="0"/>
              </a:rPr>
              <a:t>……</a:t>
            </a:r>
            <a:r>
              <a:rPr lang="zh-CN" altLang="en-US" sz="2400" dirty="0"/>
              <a:t>而言，至于</a:t>
            </a:r>
            <a:r>
              <a:rPr lang="en-US" altLang="zh-CN" sz="2400" dirty="0">
                <a:latin typeface="Arial" panose="020B0604020202020204" pitchFamily="34" charset="0"/>
              </a:rPr>
              <a:t>……</a:t>
            </a:r>
            <a:endParaRPr lang="en-US" altLang="zh-CN" sz="2400" dirty="0"/>
          </a:p>
          <a:p>
            <a:pPr marL="457200" indent="-457200">
              <a:lnSpc>
                <a:spcPct val="80000"/>
              </a:lnSpc>
              <a:buNone/>
            </a:pPr>
            <a:r>
              <a:rPr lang="en-US" altLang="zh-CN" sz="2400" dirty="0"/>
              <a:t>     As far as the policy of foreign trade in our country, I think it is benefit to our socialist construction.</a:t>
            </a:r>
            <a:endParaRPr lang="en-US" altLang="zh-CN" sz="2400" dirty="0"/>
          </a:p>
          <a:p>
            <a:pPr marL="457200" indent="-457200">
              <a:lnSpc>
                <a:spcPct val="80000"/>
              </a:lnSpc>
              <a:buNone/>
            </a:pPr>
            <a:r>
              <a:rPr lang="en-US" altLang="zh-CN" sz="2400" dirty="0"/>
              <a:t>     </a:t>
            </a:r>
            <a:r>
              <a:rPr lang="zh-CN" altLang="en-US" sz="2400" dirty="0"/>
              <a:t>就我国外贸政策而言，我认为是由于社会主义建设的。</a:t>
            </a:r>
            <a:endParaRPr lang="zh-CN" altLang="en-US" sz="2400" dirty="0"/>
          </a:p>
          <a:p>
            <a:pPr marL="457200" indent="-457200">
              <a:lnSpc>
                <a:spcPct val="80000"/>
              </a:lnSpc>
              <a:buNone/>
            </a:pPr>
            <a:r>
              <a:rPr lang="zh-CN" altLang="en-US" sz="2400" dirty="0"/>
              <a:t>      </a:t>
            </a:r>
            <a:endParaRPr lang="zh-CN" altLang="en-US" sz="2400"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文本占位符 9217"/>
          <p:cNvSpPr>
            <a:spLocks noGrp="1"/>
          </p:cNvSpPr>
          <p:nvPr>
            <p:ph type="body" idx="4294967295"/>
          </p:nvPr>
        </p:nvSpPr>
        <p:spPr>
          <a:xfrm>
            <a:off x="395288" y="1484313"/>
            <a:ext cx="8229600" cy="4525962"/>
          </a:xfrm>
        </p:spPr>
        <p:txBody>
          <a:bodyPr/>
          <a:lstStyle/>
          <a:p>
            <a:pPr>
              <a:lnSpc>
                <a:spcPct val="80000"/>
              </a:lnSpc>
              <a:buNone/>
            </a:pPr>
            <a:r>
              <a:rPr lang="en-US" altLang="zh-CN" sz="2400" dirty="0"/>
              <a:t>   2) </a:t>
            </a:r>
            <a:r>
              <a:rPr lang="zh-CN" altLang="en-US" sz="2400" dirty="0"/>
              <a:t>句子的主谓结构是</a:t>
            </a:r>
            <a:r>
              <a:rPr lang="en-US" altLang="zh-CN" sz="2400" dirty="0"/>
              <a:t>the exporter(</a:t>
            </a:r>
            <a:r>
              <a:rPr lang="zh-CN" altLang="en-US" sz="2400" dirty="0"/>
              <a:t>主语</a:t>
            </a:r>
            <a:r>
              <a:rPr lang="en-US" altLang="zh-CN" sz="2400" dirty="0"/>
              <a:t>)has to be engaged in (</a:t>
            </a:r>
            <a:r>
              <a:rPr lang="zh-CN" altLang="en-US" sz="2400" dirty="0"/>
              <a:t>谓语</a:t>
            </a:r>
            <a:r>
              <a:rPr lang="en-US" altLang="zh-CN" sz="2400" dirty="0"/>
              <a:t>)</a:t>
            </a:r>
            <a:r>
              <a:rPr lang="zh-CN" altLang="en-US" sz="2400" dirty="0"/>
              <a:t>。注意，谓语是由情态动词</a:t>
            </a:r>
            <a:r>
              <a:rPr lang="en-US" altLang="zh-CN" sz="2400" dirty="0"/>
              <a:t>has to </a:t>
            </a:r>
            <a:r>
              <a:rPr lang="zh-CN" altLang="en-US" sz="2400" dirty="0"/>
              <a:t>加</a:t>
            </a:r>
            <a:r>
              <a:rPr lang="en-US" altLang="zh-CN" sz="2400" dirty="0"/>
              <a:t>be engaged in (</a:t>
            </a:r>
            <a:r>
              <a:rPr lang="zh-CN" altLang="en-US" sz="2400" dirty="0"/>
              <a:t>从事于</a:t>
            </a:r>
            <a:r>
              <a:rPr lang="en-US" altLang="zh-CN" sz="2400" dirty="0"/>
              <a:t>)</a:t>
            </a:r>
            <a:r>
              <a:rPr lang="zh-CN" altLang="en-US" sz="2400" dirty="0"/>
              <a:t>构成。</a:t>
            </a:r>
            <a:endParaRPr lang="zh-CN" altLang="en-US" sz="2400" dirty="0"/>
          </a:p>
          <a:p>
            <a:pPr>
              <a:lnSpc>
                <a:spcPct val="80000"/>
              </a:lnSpc>
              <a:buNone/>
            </a:pPr>
            <a:r>
              <a:rPr lang="zh-CN" altLang="en-US" sz="2400" dirty="0"/>
              <a:t>   </a:t>
            </a:r>
            <a:r>
              <a:rPr lang="en-US" altLang="zh-CN" sz="2400" dirty="0"/>
              <a:t>3) marketing research abroad </a:t>
            </a:r>
            <a:r>
              <a:rPr lang="zh-CN" altLang="en-US" sz="2400" dirty="0"/>
              <a:t>国外市场调研</a:t>
            </a:r>
            <a:endParaRPr lang="zh-CN" altLang="en-US" sz="2400" dirty="0"/>
          </a:p>
          <a:p>
            <a:pPr>
              <a:lnSpc>
                <a:spcPct val="80000"/>
              </a:lnSpc>
              <a:buNone/>
            </a:pPr>
            <a:r>
              <a:rPr lang="zh-CN" altLang="en-US" sz="2400" dirty="0"/>
              <a:t>   </a:t>
            </a:r>
            <a:r>
              <a:rPr lang="en-US" altLang="zh-CN" sz="2400" dirty="0"/>
              <a:t>4) so as to be familiar with the local conditions of the market.</a:t>
            </a:r>
            <a:endParaRPr lang="en-US" altLang="zh-CN" sz="2400" dirty="0"/>
          </a:p>
          <a:p>
            <a:pPr>
              <a:lnSpc>
                <a:spcPct val="80000"/>
              </a:lnSpc>
              <a:buNone/>
            </a:pPr>
            <a:r>
              <a:rPr lang="en-US" altLang="zh-CN" sz="2400" dirty="0"/>
              <a:t>     so as +</a:t>
            </a:r>
            <a:r>
              <a:rPr lang="zh-CN" altLang="en-US" sz="2400" dirty="0"/>
              <a:t>不定式短语作目的状语。</a:t>
            </a:r>
            <a:endParaRPr lang="zh-CN" altLang="en-US" sz="2400" dirty="0"/>
          </a:p>
          <a:p>
            <a:pPr algn="just">
              <a:lnSpc>
                <a:spcPct val="80000"/>
              </a:lnSpc>
              <a:buNone/>
            </a:pPr>
            <a:r>
              <a:rPr lang="en-US" altLang="zh-CN" sz="2400" dirty="0"/>
              <a:t>3. At the beginning of establishing business relations, the exporters and importers must go through credit inquiry to avoid being cheated and protect its own interest, mainly through bank reference or through trade reference, i.e. relative companies, chambers of commerce, commercial councilor’s offices and professional credit agency. </a:t>
            </a:r>
            <a:endParaRPr lang="en-US" altLang="zh-CN" sz="2400" dirty="0"/>
          </a:p>
          <a:p>
            <a:pPr>
              <a:lnSpc>
                <a:spcPct val="80000"/>
              </a:lnSpc>
              <a:buNone/>
            </a:pPr>
            <a:r>
              <a:rPr lang="en-US" altLang="zh-CN" sz="2400" dirty="0"/>
              <a:t>    </a:t>
            </a:r>
            <a:endParaRPr lang="en-US" altLang="zh-CN" sz="2400" dirty="0"/>
          </a:p>
          <a:p>
            <a:pPr>
              <a:lnSpc>
                <a:spcPct val="80000"/>
              </a:lnSpc>
              <a:buNone/>
            </a:pPr>
            <a:endParaRPr lang="en-US" altLang="zh-CN" sz="2400" dirty="0"/>
          </a:p>
          <a:p>
            <a:pPr>
              <a:lnSpc>
                <a:spcPct val="80000"/>
              </a:lnSpc>
            </a:pPr>
            <a:endParaRPr lang="en-US" altLang="zh-CN" sz="2400"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标题 10241"/>
          <p:cNvSpPr>
            <a:spLocks noGrp="1"/>
          </p:cNvSpPr>
          <p:nvPr>
            <p:ph type="title"/>
          </p:nvPr>
        </p:nvSpPr>
        <p:spPr/>
        <p:txBody>
          <a:bodyPr anchor="ctr" anchorCtr="0"/>
          <a:lstStyle/>
          <a:p/>
        </p:txBody>
      </p:sp>
      <p:sp>
        <p:nvSpPr>
          <p:cNvPr id="10243" name="文本占位符 10242"/>
          <p:cNvSpPr>
            <a:spLocks noGrp="1"/>
          </p:cNvSpPr>
          <p:nvPr>
            <p:ph type="body" idx="1"/>
          </p:nvPr>
        </p:nvSpPr>
        <p:spPr>
          <a:xfrm>
            <a:off x="395536" y="1143000"/>
            <a:ext cx="8352928" cy="4876800"/>
          </a:xfrm>
        </p:spPr>
        <p:txBody>
          <a:bodyPr/>
          <a:lstStyle/>
          <a:p>
            <a:pPr>
              <a:lnSpc>
                <a:spcPct val="80000"/>
              </a:lnSpc>
              <a:buNone/>
            </a:pPr>
            <a:endParaRPr lang="en-US" altLang="zh-CN" sz="2400" dirty="0"/>
          </a:p>
          <a:p>
            <a:pPr>
              <a:lnSpc>
                <a:spcPct val="80000"/>
              </a:lnSpc>
              <a:buNone/>
            </a:pPr>
            <a:endParaRPr lang="en-US" altLang="zh-CN" sz="2400" dirty="0"/>
          </a:p>
          <a:p>
            <a:pPr>
              <a:lnSpc>
                <a:spcPct val="80000"/>
              </a:lnSpc>
              <a:buNone/>
            </a:pPr>
            <a:r>
              <a:rPr lang="zh-CN" altLang="en-US" sz="2400" dirty="0"/>
              <a:t>建立业务关系之初，进出口商必须进行信用调查，以避免</a:t>
            </a:r>
            <a:endParaRPr lang="en-US" altLang="zh-CN" sz="2400" dirty="0"/>
          </a:p>
          <a:p>
            <a:pPr>
              <a:lnSpc>
                <a:spcPct val="80000"/>
              </a:lnSpc>
              <a:buNone/>
            </a:pPr>
            <a:r>
              <a:rPr lang="zh-CN" altLang="en-US" sz="2400" dirty="0"/>
              <a:t>上当受骗，保护自身利益，信用调查主要通过银行资信证</a:t>
            </a:r>
            <a:endParaRPr lang="en-US" altLang="zh-CN" sz="2400" dirty="0"/>
          </a:p>
          <a:p>
            <a:pPr>
              <a:lnSpc>
                <a:spcPct val="80000"/>
              </a:lnSpc>
              <a:buNone/>
            </a:pPr>
            <a:r>
              <a:rPr lang="zh-CN" altLang="en-US" sz="2400" dirty="0"/>
              <a:t>明人或商业资信证明人，商业资信证明人包括与之有关的</a:t>
            </a:r>
            <a:endParaRPr lang="en-US" altLang="zh-CN" sz="2400" dirty="0"/>
          </a:p>
          <a:p>
            <a:pPr>
              <a:lnSpc>
                <a:spcPct val="80000"/>
              </a:lnSpc>
              <a:buNone/>
            </a:pPr>
            <a:r>
              <a:rPr lang="zh-CN" altLang="en-US" sz="2400" dirty="0"/>
              <a:t>公司、商会、商务参赞处及专业的征信所。</a:t>
            </a:r>
            <a:endParaRPr lang="zh-CN" altLang="en-US" sz="2400" dirty="0"/>
          </a:p>
          <a:p>
            <a:pPr>
              <a:lnSpc>
                <a:spcPct val="80000"/>
              </a:lnSpc>
              <a:buNone/>
            </a:pPr>
            <a:r>
              <a:rPr lang="en-US" altLang="zh-CN" sz="2400" dirty="0"/>
              <a:t>1) must go through credit inquiry to avoid being cheated</a:t>
            </a:r>
            <a:endParaRPr lang="en-US" altLang="zh-CN" sz="2400" dirty="0"/>
          </a:p>
          <a:p>
            <a:pPr>
              <a:lnSpc>
                <a:spcPct val="80000"/>
              </a:lnSpc>
              <a:buNone/>
            </a:pPr>
            <a:r>
              <a:rPr lang="en-US" altLang="zh-CN" sz="2400" dirty="0"/>
              <a:t>Must go through :</a:t>
            </a:r>
            <a:r>
              <a:rPr lang="zh-CN" altLang="en-US" sz="2400" dirty="0"/>
              <a:t>必须进行</a:t>
            </a:r>
            <a:endParaRPr lang="zh-CN" altLang="en-US" sz="2400" dirty="0"/>
          </a:p>
          <a:p>
            <a:pPr>
              <a:lnSpc>
                <a:spcPct val="80000"/>
              </a:lnSpc>
              <a:buNone/>
            </a:pPr>
            <a:r>
              <a:rPr lang="en-US" altLang="zh-CN" sz="2400" dirty="0"/>
              <a:t>Credit inquiry :</a:t>
            </a:r>
            <a:r>
              <a:rPr lang="zh-CN" altLang="en-US" sz="2400" dirty="0"/>
              <a:t>信用调查</a:t>
            </a:r>
            <a:endParaRPr lang="en-US" altLang="zh-CN" sz="2400" dirty="0"/>
          </a:p>
          <a:p>
            <a:pPr>
              <a:lnSpc>
                <a:spcPct val="80000"/>
              </a:lnSpc>
              <a:buNone/>
            </a:pPr>
            <a:r>
              <a:rPr lang="en-US" altLang="zh-CN" sz="2400" dirty="0"/>
              <a:t>To avoid being cheated :</a:t>
            </a:r>
            <a:r>
              <a:rPr lang="zh-CN" altLang="en-US" sz="2400" dirty="0"/>
              <a:t>避免受骗，不定式的被动式作目的</a:t>
            </a:r>
            <a:endParaRPr lang="en-US" altLang="zh-CN" sz="2400" dirty="0"/>
          </a:p>
          <a:p>
            <a:pPr>
              <a:lnSpc>
                <a:spcPct val="80000"/>
              </a:lnSpc>
              <a:buNone/>
            </a:pPr>
            <a:r>
              <a:rPr lang="zh-CN" altLang="en-US" sz="2400" dirty="0"/>
              <a:t>状语。</a:t>
            </a:r>
            <a:endParaRPr lang="en-US" altLang="zh-CN" sz="2400" dirty="0"/>
          </a:p>
          <a:p>
            <a:pPr>
              <a:lnSpc>
                <a:spcPct val="80000"/>
              </a:lnSpc>
              <a:buNone/>
            </a:pPr>
            <a:r>
              <a:rPr lang="en-US" altLang="zh-CN" sz="2400" dirty="0"/>
              <a:t>(and) protect its own interest (</a:t>
            </a:r>
            <a:r>
              <a:rPr lang="zh-CN" altLang="en-US" sz="2400" dirty="0"/>
              <a:t>和</a:t>
            </a:r>
            <a:r>
              <a:rPr lang="en-US" altLang="zh-CN" sz="2400" dirty="0"/>
              <a:t>)</a:t>
            </a:r>
            <a:r>
              <a:rPr lang="zh-CN" altLang="en-US" sz="2400" dirty="0"/>
              <a:t>保护自己的利益</a:t>
            </a:r>
            <a:endParaRPr lang="zh-CN" altLang="en-US" sz="2400"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395536" y="1484784"/>
            <a:ext cx="8138864" cy="4535016"/>
          </a:xfrm>
        </p:spPr>
        <p:txBody>
          <a:bodyPr/>
          <a:lstStyle/>
          <a:p>
            <a:pPr>
              <a:lnSpc>
                <a:spcPct val="80000"/>
              </a:lnSpc>
              <a:buNone/>
            </a:pPr>
            <a:r>
              <a:rPr lang="en-US" altLang="zh-CN" sz="2800" dirty="0"/>
              <a:t>2) mainly through bank reference or through trade </a:t>
            </a:r>
            <a:endParaRPr lang="en-US" altLang="zh-CN" sz="2800" dirty="0"/>
          </a:p>
          <a:p>
            <a:pPr>
              <a:lnSpc>
                <a:spcPct val="80000"/>
              </a:lnSpc>
              <a:buNone/>
            </a:pPr>
            <a:r>
              <a:rPr lang="en-US" altLang="zh-CN" sz="2800" dirty="0"/>
              <a:t>reference </a:t>
            </a:r>
            <a:endParaRPr lang="en-US" altLang="zh-CN" sz="2800" dirty="0"/>
          </a:p>
          <a:p>
            <a:pPr>
              <a:lnSpc>
                <a:spcPct val="80000"/>
              </a:lnSpc>
              <a:buNone/>
            </a:pPr>
            <a:r>
              <a:rPr lang="zh-CN" altLang="en-US" sz="2800" dirty="0"/>
              <a:t>主要是通过银行资信证明人或商业资信证明人。</a:t>
            </a:r>
            <a:endParaRPr lang="en-US" altLang="zh-CN" sz="2800" dirty="0"/>
          </a:p>
          <a:p>
            <a:pPr>
              <a:lnSpc>
                <a:spcPct val="80000"/>
              </a:lnSpc>
              <a:buNone/>
            </a:pPr>
            <a:r>
              <a:rPr lang="en-US" altLang="zh-CN" sz="2800" dirty="0"/>
              <a:t>Reference  n. </a:t>
            </a:r>
            <a:r>
              <a:rPr lang="zh-CN" altLang="en-US" sz="2800" dirty="0"/>
              <a:t>证明人，证明信，参考</a:t>
            </a:r>
            <a:endParaRPr lang="en-US" altLang="zh-CN" sz="2800" dirty="0"/>
          </a:p>
          <a:p>
            <a:pPr>
              <a:lnSpc>
                <a:spcPct val="80000"/>
              </a:lnSpc>
              <a:buNone/>
            </a:pPr>
            <a:endParaRPr lang="zh-CN" altLang="en-US" sz="2800" dirty="0"/>
          </a:p>
          <a:p>
            <a:pPr>
              <a:lnSpc>
                <a:spcPct val="80000"/>
              </a:lnSpc>
              <a:buNone/>
            </a:pPr>
            <a:r>
              <a:rPr lang="en-US" altLang="zh-CN" sz="2800" dirty="0"/>
              <a:t>3) chambers of commerce </a:t>
            </a:r>
            <a:r>
              <a:rPr lang="zh-CN" altLang="en-US" sz="2800" dirty="0"/>
              <a:t>商会</a:t>
            </a:r>
            <a:endParaRPr lang="en-US" altLang="zh-CN" sz="2800" dirty="0"/>
          </a:p>
          <a:p>
            <a:pPr>
              <a:lnSpc>
                <a:spcPct val="80000"/>
              </a:lnSpc>
              <a:buNone/>
            </a:pPr>
            <a:endParaRPr lang="zh-CN" altLang="en-US" sz="2800" dirty="0"/>
          </a:p>
          <a:p>
            <a:pPr>
              <a:lnSpc>
                <a:spcPct val="80000"/>
              </a:lnSpc>
              <a:buNone/>
            </a:pPr>
            <a:r>
              <a:rPr lang="en-US" altLang="zh-CN" sz="2800" dirty="0"/>
              <a:t>4) commercial councilor’s office </a:t>
            </a:r>
            <a:r>
              <a:rPr lang="zh-CN" altLang="en-US" sz="2800" dirty="0"/>
              <a:t>商务参赞处</a:t>
            </a:r>
            <a:endParaRPr lang="en-US" altLang="zh-CN" sz="2800" dirty="0"/>
          </a:p>
          <a:p>
            <a:pPr>
              <a:lnSpc>
                <a:spcPct val="80000"/>
              </a:lnSpc>
              <a:buNone/>
            </a:pPr>
            <a:endParaRPr lang="zh-CN" altLang="en-US" sz="2800" dirty="0"/>
          </a:p>
          <a:p>
            <a:pPr>
              <a:lnSpc>
                <a:spcPct val="80000"/>
              </a:lnSpc>
              <a:buNone/>
            </a:pPr>
            <a:r>
              <a:rPr lang="en-US" altLang="zh-CN" sz="2800" dirty="0"/>
              <a:t>5) professional credit agency </a:t>
            </a:r>
            <a:r>
              <a:rPr lang="zh-CN" altLang="en-US" sz="2800" dirty="0"/>
              <a:t>专业征信公司</a:t>
            </a:r>
            <a:endParaRPr lang="zh-CN" altLang="en-US" sz="2800" dirty="0"/>
          </a:p>
          <a:p>
            <a:endParaRPr lang="zh-CN" altLang="en-US"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文本占位符 11265"/>
          <p:cNvSpPr>
            <a:spLocks noGrp="1"/>
          </p:cNvSpPr>
          <p:nvPr>
            <p:ph type="body" idx="4294967295"/>
          </p:nvPr>
        </p:nvSpPr>
        <p:spPr>
          <a:xfrm>
            <a:off x="251520" y="620688"/>
            <a:ext cx="8446393" cy="4741887"/>
          </a:xfrm>
        </p:spPr>
        <p:txBody>
          <a:bodyPr/>
          <a:lstStyle/>
          <a:p>
            <a:pPr algn="just">
              <a:lnSpc>
                <a:spcPct val="80000"/>
              </a:lnSpc>
              <a:buNone/>
            </a:pPr>
            <a:r>
              <a:rPr lang="en-US" altLang="zh-CN" sz="2400" dirty="0"/>
              <a:t>4. In international trade, business negotiation has direct influence upon the conclusion and implementation of a contract and plays a basic part in the conclusion of sales contract and has a great bearing on the economic interest of the parties involved. </a:t>
            </a:r>
            <a:endParaRPr lang="en-US" altLang="zh-CN" sz="2400" dirty="0"/>
          </a:p>
          <a:p>
            <a:pPr>
              <a:lnSpc>
                <a:spcPct val="80000"/>
              </a:lnSpc>
              <a:buNone/>
            </a:pPr>
            <a:r>
              <a:rPr lang="en-US" altLang="zh-CN" sz="2400" dirty="0"/>
              <a:t>     </a:t>
            </a:r>
            <a:r>
              <a:rPr lang="zh-CN" altLang="en-US" sz="2400" dirty="0"/>
              <a:t>在国际贸易中，交易的磋商对合同的签订和合同的履行产生直接的影响，在商务合同的达成当中起着基本的作用，关系到交易双方的经济利益。 </a:t>
            </a:r>
            <a:endParaRPr lang="zh-CN" altLang="en-US" sz="2400" dirty="0"/>
          </a:p>
          <a:p>
            <a:pPr>
              <a:lnSpc>
                <a:spcPct val="80000"/>
              </a:lnSpc>
              <a:buNone/>
            </a:pPr>
            <a:r>
              <a:rPr lang="zh-CN" altLang="en-US" sz="2400" dirty="0"/>
              <a:t>     </a:t>
            </a:r>
            <a:r>
              <a:rPr lang="en-US" altLang="zh-CN" sz="2400" dirty="0"/>
              <a:t>1) </a:t>
            </a:r>
            <a:r>
              <a:rPr lang="zh-CN" altLang="en-US" sz="2400" dirty="0"/>
              <a:t>本句是一个一主三谓的简单句，其结构是：主语（</a:t>
            </a:r>
            <a:r>
              <a:rPr lang="en-US" altLang="zh-CN" sz="2400" dirty="0"/>
              <a:t>business negotiation</a:t>
            </a:r>
            <a:r>
              <a:rPr lang="zh-CN" altLang="en-US" sz="2400" dirty="0"/>
              <a:t>）</a:t>
            </a:r>
            <a:r>
              <a:rPr lang="en-US" altLang="zh-CN" sz="2400" dirty="0"/>
              <a:t>+</a:t>
            </a:r>
            <a:r>
              <a:rPr lang="zh-CN" altLang="en-US" sz="2400" dirty="0"/>
              <a:t>谓语（</a:t>
            </a:r>
            <a:r>
              <a:rPr lang="en-US" altLang="zh-CN" sz="2400" dirty="0"/>
              <a:t>has</a:t>
            </a:r>
            <a:r>
              <a:rPr lang="zh-CN" altLang="en-US" sz="2400" dirty="0"/>
              <a:t>）</a:t>
            </a:r>
            <a:r>
              <a:rPr lang="en-US" altLang="zh-CN" sz="2400" dirty="0">
                <a:latin typeface="Arial" panose="020B0604020202020204" pitchFamily="34" charset="0"/>
              </a:rPr>
              <a:t>…</a:t>
            </a:r>
            <a:r>
              <a:rPr lang="en-US" altLang="zh-CN" sz="2400" dirty="0"/>
              <a:t>+</a:t>
            </a:r>
            <a:r>
              <a:rPr lang="zh-CN" altLang="en-US" sz="2400" dirty="0"/>
              <a:t>谓语（</a:t>
            </a:r>
            <a:r>
              <a:rPr lang="en-US" altLang="zh-CN" sz="2400" dirty="0"/>
              <a:t>plays</a:t>
            </a:r>
            <a:r>
              <a:rPr lang="zh-CN" altLang="en-US" sz="2400" dirty="0"/>
              <a:t>）</a:t>
            </a:r>
            <a:r>
              <a:rPr lang="en-US" altLang="zh-CN" sz="2400" dirty="0">
                <a:latin typeface="Arial" panose="020B0604020202020204" pitchFamily="34" charset="0"/>
              </a:rPr>
              <a:t>…</a:t>
            </a:r>
            <a:r>
              <a:rPr lang="en-US" altLang="zh-CN" sz="2400" dirty="0"/>
              <a:t> +</a:t>
            </a:r>
            <a:r>
              <a:rPr lang="zh-CN" altLang="en-US" sz="2400" dirty="0"/>
              <a:t>谓语（</a:t>
            </a:r>
            <a:r>
              <a:rPr lang="en-US" altLang="zh-CN" sz="2400" dirty="0"/>
              <a:t>has</a:t>
            </a:r>
            <a:r>
              <a:rPr lang="zh-CN" altLang="en-US" sz="2400" dirty="0"/>
              <a:t>）</a:t>
            </a:r>
            <a:endParaRPr lang="zh-CN" altLang="en-US" sz="2400" dirty="0"/>
          </a:p>
          <a:p>
            <a:pPr>
              <a:lnSpc>
                <a:spcPct val="80000"/>
              </a:lnSpc>
              <a:buNone/>
            </a:pPr>
            <a:r>
              <a:rPr lang="zh-CN" altLang="en-US" sz="2400" dirty="0"/>
              <a:t>     </a:t>
            </a:r>
            <a:r>
              <a:rPr lang="en-US" altLang="zh-CN" sz="2400" dirty="0"/>
              <a:t>2) upon the conclusion and implementation of a contract </a:t>
            </a:r>
            <a:r>
              <a:rPr lang="zh-CN" altLang="en-US" sz="2400" dirty="0"/>
              <a:t>对合同的签订和履行</a:t>
            </a:r>
            <a:endParaRPr lang="zh-CN" altLang="en-US" sz="2400" dirty="0"/>
          </a:p>
          <a:p>
            <a:pPr>
              <a:lnSpc>
                <a:spcPct val="80000"/>
              </a:lnSpc>
              <a:buNone/>
            </a:pPr>
            <a:r>
              <a:rPr lang="zh-CN" altLang="en-US" sz="2400" dirty="0"/>
              <a:t>     </a:t>
            </a:r>
            <a:r>
              <a:rPr lang="en-US" altLang="zh-CN" sz="2400" dirty="0"/>
              <a:t>3) a great bearing on </a:t>
            </a:r>
            <a:r>
              <a:rPr lang="en-US" altLang="zh-CN" sz="2400" dirty="0">
                <a:latin typeface="Arial" panose="020B0604020202020204" pitchFamily="34" charset="0"/>
              </a:rPr>
              <a:t>…</a:t>
            </a:r>
            <a:r>
              <a:rPr lang="en-US" altLang="zh-CN" sz="2400" dirty="0"/>
              <a:t> </a:t>
            </a:r>
            <a:r>
              <a:rPr lang="zh-CN" altLang="en-US" sz="2400" dirty="0"/>
              <a:t>对</a:t>
            </a:r>
            <a:r>
              <a:rPr lang="en-US" altLang="zh-CN" sz="2400" dirty="0">
                <a:latin typeface="Arial" panose="020B0604020202020204" pitchFamily="34" charset="0"/>
              </a:rPr>
              <a:t>……</a:t>
            </a:r>
            <a:r>
              <a:rPr lang="zh-CN" altLang="en-US" sz="2400" dirty="0"/>
              <a:t>有很大的关系</a:t>
            </a:r>
            <a:endParaRPr lang="zh-CN" altLang="en-US" sz="2400" dirty="0"/>
          </a:p>
          <a:p>
            <a:pPr>
              <a:lnSpc>
                <a:spcPct val="80000"/>
              </a:lnSpc>
              <a:buNone/>
            </a:pPr>
            <a:r>
              <a:rPr lang="zh-CN" altLang="en-US" sz="2400" dirty="0"/>
              <a:t>         </a:t>
            </a:r>
            <a:r>
              <a:rPr lang="en-US" altLang="zh-CN" sz="2400" dirty="0"/>
              <a:t>bearing </a:t>
            </a:r>
            <a:r>
              <a:rPr lang="zh-CN" altLang="en-US" sz="2400" dirty="0"/>
              <a:t>关系，意义，联系</a:t>
            </a:r>
            <a:endParaRPr lang="zh-CN" altLang="en-US" sz="2400" dirty="0"/>
          </a:p>
          <a:p>
            <a:pPr>
              <a:lnSpc>
                <a:spcPct val="80000"/>
              </a:lnSpc>
              <a:buNone/>
            </a:pPr>
            <a:r>
              <a:rPr lang="zh-CN" altLang="en-US" sz="2400" dirty="0"/>
              <a:t>     </a:t>
            </a:r>
            <a:r>
              <a:rPr lang="en-US" altLang="zh-CN" sz="2400" dirty="0"/>
              <a:t>4) involved </a:t>
            </a:r>
            <a:r>
              <a:rPr lang="zh-CN" altLang="en-US" sz="2400" dirty="0"/>
              <a:t>过去分词作后置定语修饰</a:t>
            </a:r>
            <a:r>
              <a:rPr lang="en-US" altLang="zh-CN" sz="2400" dirty="0"/>
              <a:t>the parties </a:t>
            </a:r>
            <a:r>
              <a:rPr lang="zh-CN" altLang="en-US" sz="2400" dirty="0"/>
              <a:t>译为“有关双方”，“交易双方”。  </a:t>
            </a:r>
            <a:endParaRPr lang="zh-CN" altLang="en-US" sz="2400" dirty="0"/>
          </a:p>
        </p:txBody>
      </p:sp>
    </p:spTree>
  </p:cSld>
  <p:clrMapOvr>
    <a:masterClrMapping/>
  </p:clrMapOvr>
</p:sld>
</file>

<file path=ppt/theme/theme1.xml><?xml version="1.0" encoding="utf-8"?>
<a:theme xmlns:a="http://schemas.openxmlformats.org/drawingml/2006/main" name="Radial">
  <a:themeElements>
    <a:clrScheme name="">
      <a:dk1>
        <a:srgbClr val="000000"/>
      </a:dk1>
      <a:lt1>
        <a:srgbClr val="FFFFFF"/>
      </a:lt1>
      <a:dk2>
        <a:srgbClr val="FFFFFF"/>
      </a:dk2>
      <a:lt2>
        <a:srgbClr val="669999"/>
      </a:lt2>
      <a:accent1>
        <a:srgbClr val="99CCFF"/>
      </a:accent1>
      <a:accent2>
        <a:srgbClr val="9999FF"/>
      </a:accent2>
      <a:accent3>
        <a:srgbClr val="FFFFFF"/>
      </a:accent3>
      <a:accent4>
        <a:srgbClr val="000000"/>
      </a:accent4>
      <a:accent5>
        <a:srgbClr val="CAE2FF"/>
      </a:accent5>
      <a:accent6>
        <a:srgbClr val="8989E5"/>
      </a:accent6>
      <a:hlink>
        <a:srgbClr val="996666"/>
      </a:hlink>
      <a:folHlink>
        <a:srgbClr val="6666CC"/>
      </a:folHlink>
    </a:clrScheme>
    <a:fontScheme name="">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000000"/>
        </a:dk1>
        <a:lt1>
          <a:srgbClr val="FFFFFF"/>
        </a:lt1>
        <a:dk2>
          <a:srgbClr val="FFFFFF"/>
        </a:dk2>
        <a:lt2>
          <a:srgbClr val="669999"/>
        </a:lt2>
        <a:accent1>
          <a:srgbClr val="99CCFF"/>
        </a:accent1>
        <a:accent2>
          <a:srgbClr val="9999FF"/>
        </a:accent2>
        <a:accent3>
          <a:srgbClr val="FFFFFF"/>
        </a:accent3>
        <a:accent4>
          <a:srgbClr val="000000"/>
        </a:accent4>
        <a:accent5>
          <a:srgbClr val="CAE2FF"/>
        </a:accent5>
        <a:accent6>
          <a:srgbClr val="8989E5"/>
        </a:accent6>
        <a:hlink>
          <a:srgbClr val="996666"/>
        </a:hlink>
        <a:folHlink>
          <a:srgbClr val="6666CC"/>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FFFFFF"/>
        </a:dk2>
        <a:lt2>
          <a:srgbClr val="817F3F"/>
        </a:lt2>
        <a:accent1>
          <a:srgbClr val="FFCC00"/>
        </a:accent1>
        <a:accent2>
          <a:srgbClr val="CC9900"/>
        </a:accent2>
        <a:accent3>
          <a:srgbClr val="FFFFFF"/>
        </a:accent3>
        <a:accent4>
          <a:srgbClr val="000000"/>
        </a:accent4>
        <a:accent5>
          <a:srgbClr val="FFE2AA"/>
        </a:accent5>
        <a:accent6>
          <a:srgbClr val="B78900"/>
        </a:accent6>
        <a:hlink>
          <a:srgbClr val="996666"/>
        </a:hlink>
        <a:folHlink>
          <a:srgbClr val="C94503"/>
        </a:folHlink>
      </a:clrScheme>
      <a:clrMap bg1="lt1" tx1="dk1" bg2="lt2" tx2="dk2" accent1="accent1" accent2="accent2" accent3="accent3" accent4="accent4" accent5="accent5" accent6="accent6" hlink="hlink" folHlink="folHlink"/>
    </a:extraClrScheme>
    <a:extraClrScheme>
      <a:clrScheme name="">
        <a:dk1>
          <a:srgbClr val="FFFFFF"/>
        </a:dk1>
        <a:lt1>
          <a:srgbClr val="800000"/>
        </a:lt1>
        <a:dk2>
          <a:srgbClr val="FFFFFF"/>
        </a:dk2>
        <a:lt2>
          <a:srgbClr val="CC6600"/>
        </a:lt2>
        <a:accent1>
          <a:srgbClr val="FF6600"/>
        </a:accent1>
        <a:accent2>
          <a:srgbClr val="33CCCC"/>
        </a:accent2>
        <a:accent3>
          <a:srgbClr val="C1AAAA"/>
        </a:accent3>
        <a:accent4>
          <a:srgbClr val="DCDCDC"/>
        </a:accent4>
        <a:accent5>
          <a:srgbClr val="FFB9AA"/>
        </a:accent5>
        <a:accent6>
          <a:srgbClr val="2DB7B7"/>
        </a:accent6>
        <a:hlink>
          <a:srgbClr val="99FF33"/>
        </a:hlink>
        <a:folHlink>
          <a:srgbClr val="CC3300"/>
        </a:folHlink>
      </a:clrScheme>
      <a:clrMap bg1="lt1" tx1="dk1" bg2="lt2" tx2="dk2" accent1="accent1" accent2="accent2" accent3="accent3" accent4="accent4" accent5="accent5" accent6="accent6" hlink="hlink" folHlink="folHlink"/>
    </a:extraClrScheme>
    <a:extraClrScheme>
      <a:clrScheme name="">
        <a:dk1>
          <a:srgbClr val="FFFFFF"/>
        </a:dk1>
        <a:lt1>
          <a:srgbClr val="431A01"/>
        </a:lt1>
        <a:dk2>
          <a:srgbClr val="FFFFFF"/>
        </a:dk2>
        <a:lt2>
          <a:srgbClr val="993300"/>
        </a:lt2>
        <a:accent1>
          <a:srgbClr val="FFCC00"/>
        </a:accent1>
        <a:accent2>
          <a:srgbClr val="FF9966"/>
        </a:accent2>
        <a:accent3>
          <a:srgbClr val="B0AAAA"/>
        </a:accent3>
        <a:accent4>
          <a:srgbClr val="DCDCDC"/>
        </a:accent4>
        <a:accent5>
          <a:srgbClr val="FFE2AA"/>
        </a:accent5>
        <a:accent6>
          <a:srgbClr val="E5895B"/>
        </a:accent6>
        <a:hlink>
          <a:srgbClr val="FF6600"/>
        </a:hlink>
        <a:folHlink>
          <a:srgbClr val="CC3300"/>
        </a:folHlink>
      </a:clrScheme>
      <a:clrMap bg1="lt1" tx1="dk1" bg2="lt2" tx2="dk2" accent1="accent1" accent2="accent2" accent3="accent3" accent4="accent4" accent5="accent5" accent6="accent6" hlink="hlink" folHlink="folHlink"/>
    </a:extraClrScheme>
    <a:extraClrScheme>
      <a:clrScheme name="">
        <a:dk1>
          <a:srgbClr val="FFFFFF"/>
        </a:dk1>
        <a:lt1>
          <a:srgbClr val="260000"/>
        </a:lt1>
        <a:dk2>
          <a:srgbClr val="FFFFFF"/>
        </a:dk2>
        <a:lt2>
          <a:srgbClr val="75878B"/>
        </a:lt2>
        <a:accent1>
          <a:srgbClr val="0099CC"/>
        </a:accent1>
        <a:accent2>
          <a:srgbClr val="FF3300"/>
        </a:accent2>
        <a:accent3>
          <a:srgbClr val="ABAAAA"/>
        </a:accent3>
        <a:accent4>
          <a:srgbClr val="DCDCDC"/>
        </a:accent4>
        <a:accent5>
          <a:srgbClr val="AACAE2"/>
        </a:accent5>
        <a:accent6>
          <a:srgbClr val="E52D00"/>
        </a:accent6>
        <a:hlink>
          <a:srgbClr val="FFCC00"/>
        </a:hlink>
        <a:folHlink>
          <a:srgbClr val="CC0000"/>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FFFFFF"/>
        </a:dk2>
        <a:lt2>
          <a:srgbClr val="666699"/>
        </a:lt2>
        <a:accent1>
          <a:srgbClr val="9966FF"/>
        </a:accent1>
        <a:accent2>
          <a:srgbClr val="99CCFF"/>
        </a:accent2>
        <a:accent3>
          <a:srgbClr val="AAAAAA"/>
        </a:accent3>
        <a:accent4>
          <a:srgbClr val="DCDCDC"/>
        </a:accent4>
        <a:accent5>
          <a:srgbClr val="CAB9FF"/>
        </a:accent5>
        <a:accent6>
          <a:srgbClr val="89B7E5"/>
        </a:accent6>
        <a:hlink>
          <a:srgbClr val="FFFFCC"/>
        </a:hlink>
        <a:folHlink>
          <a:srgbClr val="6600CC"/>
        </a:folHlink>
      </a:clrScheme>
      <a:clrMap bg1="lt1" tx1="dk1" bg2="lt2" tx2="dk2" accent1="accent1" accent2="accent2" accent3="accent3" accent4="accent4" accent5="accent5" accent6="accent6" hlink="hlink" folHlink="folHlink"/>
    </a:extraClrScheme>
    <a:extraClrScheme>
      <a:clrScheme name="">
        <a:dk1>
          <a:srgbClr val="FFFFFF"/>
        </a:dk1>
        <a:lt1>
          <a:srgbClr val="2A2A40"/>
        </a:lt1>
        <a:dk2>
          <a:srgbClr val="FFFFFF"/>
        </a:dk2>
        <a:lt2>
          <a:srgbClr val="666699"/>
        </a:lt2>
        <a:accent1>
          <a:srgbClr val="006699"/>
        </a:accent1>
        <a:accent2>
          <a:srgbClr val="CC9900"/>
        </a:accent2>
        <a:accent3>
          <a:srgbClr val="ACACB0"/>
        </a:accent3>
        <a:accent4>
          <a:srgbClr val="DCDCDC"/>
        </a:accent4>
        <a:accent5>
          <a:srgbClr val="AAB9CA"/>
        </a:accent5>
        <a:accent6>
          <a:srgbClr val="B78900"/>
        </a:accent6>
        <a:hlink>
          <a:srgbClr val="CC6600"/>
        </a:hlink>
        <a:folHlink>
          <a:srgbClr val="6C948A"/>
        </a:folHlink>
      </a:clrScheme>
      <a:clrMap bg1="lt1" tx1="dk1" bg2="lt2" tx2="dk2" accent1="accent1" accent2="accent2" accent3="accent3" accent4="accent4" accent5="accent5" accent6="accent6" hlink="hlink" folHlink="folHlink"/>
    </a:extraClrScheme>
    <a:extraClrScheme>
      <a:clrScheme name="">
        <a:dk1>
          <a:srgbClr val="FFFFFF"/>
        </a:dk1>
        <a:lt1>
          <a:srgbClr val="2B335B"/>
        </a:lt1>
        <a:dk2>
          <a:srgbClr val="FFFFFF"/>
        </a:dk2>
        <a:lt2>
          <a:srgbClr val="BECBD8"/>
        </a:lt2>
        <a:accent1>
          <a:srgbClr val="0099CC"/>
        </a:accent1>
        <a:accent2>
          <a:srgbClr val="B5DBE3"/>
        </a:accent2>
        <a:accent3>
          <a:srgbClr val="ACADB6"/>
        </a:accent3>
        <a:accent4>
          <a:srgbClr val="DCDCDC"/>
        </a:accent4>
        <a:accent5>
          <a:srgbClr val="AACAE2"/>
        </a:accent5>
        <a:accent6>
          <a:srgbClr val="A2C4CB"/>
        </a:accent6>
        <a:hlink>
          <a:srgbClr val="FFCC00"/>
        </a:hlink>
        <a:folHlink>
          <a:srgbClr val="58648C"/>
        </a:folHlink>
      </a:clrScheme>
      <a:clrMap bg1="lt1" tx1="dk1" bg2="lt2" tx2="dk2" accent1="accent1" accent2="accent2" accent3="accent3" accent4="accent4" accent5="accent5" accent6="accent6" hlink="hlink" folHlink="folHlink"/>
    </a:extraClrScheme>
    <a:extraClrScheme>
      <a:clrScheme name="">
        <a:dk1>
          <a:srgbClr val="FFFFFF"/>
        </a:dk1>
        <a:lt1>
          <a:srgbClr val="000099"/>
        </a:lt1>
        <a:dk2>
          <a:srgbClr val="FFFFFF"/>
        </a:dk2>
        <a:lt2>
          <a:srgbClr val="3333FF"/>
        </a:lt2>
        <a:accent1>
          <a:srgbClr val="339966"/>
        </a:accent1>
        <a:accent2>
          <a:srgbClr val="9999FF"/>
        </a:accent2>
        <a:accent3>
          <a:srgbClr val="AAAACA"/>
        </a:accent3>
        <a:accent4>
          <a:srgbClr val="DCDCDC"/>
        </a:accent4>
        <a:accent5>
          <a:srgbClr val="ADCAB9"/>
        </a:accent5>
        <a:accent6>
          <a:srgbClr val="8989E5"/>
        </a:accent6>
        <a:hlink>
          <a:srgbClr val="FFFF99"/>
        </a:hlink>
        <a:folHlink>
          <a:srgbClr val="17A0D1"/>
        </a:folHlink>
      </a:clrScheme>
      <a:clrMap bg1="lt1" tx1="dk1" bg2="lt2" tx2="dk2" accent1="accent1" accent2="accent2" accent3="accent3" accent4="accent4" accent5="accent5" accent6="accent6" hlink="hlink" folHlink="folHlink"/>
    </a:extraClrScheme>
    <a:extraClrScheme>
      <a:clrScheme name="">
        <a:dk1>
          <a:srgbClr val="FFFFFF"/>
        </a:dk1>
        <a:lt1>
          <a:srgbClr val="354418"/>
        </a:lt1>
        <a:dk2>
          <a:srgbClr val="FFFFFF"/>
        </a:dk2>
        <a:lt2>
          <a:srgbClr val="808000"/>
        </a:lt2>
        <a:accent1>
          <a:srgbClr val="60897C"/>
        </a:accent1>
        <a:accent2>
          <a:srgbClr val="99CC00"/>
        </a:accent2>
        <a:accent3>
          <a:srgbClr val="AEB0AA"/>
        </a:accent3>
        <a:accent4>
          <a:srgbClr val="DCDCDC"/>
        </a:accent4>
        <a:accent5>
          <a:srgbClr val="B7C4BF"/>
        </a:accent5>
        <a:accent6>
          <a:srgbClr val="89B700"/>
        </a:accent6>
        <a:hlink>
          <a:srgbClr val="CCCC00"/>
        </a:hlink>
        <a:folHlink>
          <a:srgbClr val="66990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Radial</Template>
  <TotalTime>0</TotalTime>
  <Words>14467</Words>
  <Application>WPS 演示</Application>
  <PresentationFormat>全屏显示(4:3)</PresentationFormat>
  <Paragraphs>280</Paragraphs>
  <Slides>30</Slides>
  <Notes>0</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30</vt:i4>
      </vt:variant>
    </vt:vector>
  </HeadingPairs>
  <TitlesOfParts>
    <vt:vector size="39" baseType="lpstr">
      <vt:lpstr>Arial</vt:lpstr>
      <vt:lpstr>宋体</vt:lpstr>
      <vt:lpstr>Wingdings</vt:lpstr>
      <vt:lpstr>Times New Roman</vt:lpstr>
      <vt:lpstr>Arial Black</vt:lpstr>
      <vt:lpstr>微软雅黑</vt:lpstr>
      <vt:lpstr>Arial Unicode MS</vt:lpstr>
      <vt:lpstr>Calibri</vt:lpstr>
      <vt:lpstr>Radial</vt:lpstr>
      <vt:lpstr>Chapter 11             Brief Introduction to     International Business Practices </vt:lpstr>
      <vt:lpstr>Ⅰ. Explanatory Notes on Technical Terms (专业术语)</vt:lpstr>
      <vt:lpstr>PowerPoint 演示文稿</vt:lpstr>
      <vt:lpstr>Ⅱ.Language Points　(语言要点)    (Teachers should note that here we only give you some of the language points, you may add some by yourself.)</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Ⅲ. Keys to Test Yourself (练习答案)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2. Translate the Following Economic Terms into English:</vt:lpstr>
      <vt:lpstr>3. Read the Following Passage and Fill in the Blanks with Appropriate Words: </vt:lpstr>
      <vt:lpstr>PowerPoint 演示文稿</vt:lpstr>
    </vt:vector>
  </TitlesOfParts>
  <Company>深圳市斯尔顿科技有限公司</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7 Brief Introduction to International Business Practices </dc:title>
  <dc:creator>微软用户</dc:creator>
  <cp:lastModifiedBy>阿廖</cp:lastModifiedBy>
  <cp:revision>83</cp:revision>
  <dcterms:created xsi:type="dcterms:W3CDTF">2010-11-02T08:09:00Z</dcterms:created>
  <dcterms:modified xsi:type="dcterms:W3CDTF">2025-03-12T08:37:52Z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2052-12.1.0.20305</vt:lpwstr>
  </property>
  <property fmtid="{D5CDD505-2E9C-101B-9397-08002B2CF9AE}" pid="3" name="ICV">
    <vt:lpwstr>3F1B46BDE2844CA19D36183E5A4F515E_13</vt:lpwstr>
  </property>
</Properties>
</file>